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4"/>
  </p:notesMasterIdLst>
  <p:sldIdLst>
    <p:sldId id="293" r:id="rId2"/>
    <p:sldId id="292" r:id="rId3"/>
    <p:sldId id="259" r:id="rId4"/>
    <p:sldId id="260" r:id="rId5"/>
    <p:sldId id="261" r:id="rId6"/>
    <p:sldId id="262" r:id="rId7"/>
    <p:sldId id="263" r:id="rId8"/>
    <p:sldId id="264" r:id="rId9"/>
    <p:sldId id="265" r:id="rId10"/>
    <p:sldId id="288" r:id="rId11"/>
    <p:sldId id="291" r:id="rId12"/>
    <p:sldId id="268" r:id="rId13"/>
    <p:sldId id="279" r:id="rId14"/>
    <p:sldId id="298" r:id="rId15"/>
    <p:sldId id="281" r:id="rId16"/>
    <p:sldId id="296" r:id="rId17"/>
    <p:sldId id="294" r:id="rId18"/>
    <p:sldId id="300" r:id="rId19"/>
    <p:sldId id="283" r:id="rId20"/>
    <p:sldId id="284" r:id="rId21"/>
    <p:sldId id="285" r:id="rId22"/>
    <p:sldId id="286" r:id="rId23"/>
  </p:sldIdLst>
  <p:sldSz cx="12192000" cy="6858000"/>
  <p:notesSz cx="6858000" cy="9144000"/>
  <p:embeddedFontLst>
    <p:embeddedFont>
      <p:font typeface="Arial Rounded MT Bold" panose="020F0704030504030204" pitchFamily="34" charset="77"/>
      <p:regular r:id="rId25"/>
    </p:embeddedFon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Quattrocento Sans" panose="020B0502050000020003"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gTTU+j2kgwZ/4CzPzgOXCv2tBL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FF15"/>
    <a:srgbClr val="3F3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4315DA-6312-4792-8906-CA0F38FEF333}">
  <a:tblStyle styleId="{FC4315DA-6312-4792-8906-CA0F38FEF33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8" autoAdjust="0"/>
    <p:restoredTop sz="78626" autoAdjust="0"/>
  </p:normalViewPr>
  <p:slideViewPr>
    <p:cSldViewPr snapToGrid="0">
      <p:cViewPr varScale="1">
        <p:scale>
          <a:sx n="87" d="100"/>
          <a:sy n="87" d="100"/>
        </p:scale>
        <p:origin x="2024" y="200"/>
      </p:cViewPr>
      <p:guideLst>
        <p:guide orient="horz" pos="2160"/>
        <p:guide pos="3840"/>
      </p:guideLst>
    </p:cSldViewPr>
  </p:slideViewPr>
  <p:notesTextViewPr>
    <p:cViewPr>
      <p:scale>
        <a:sx n="1" d="1"/>
        <a:sy n="1" d="1"/>
      </p:scale>
      <p:origin x="0" y="0"/>
    </p:cViewPr>
  </p:notesTextViewPr>
  <p:sorterViewPr>
    <p:cViewPr>
      <p:scale>
        <a:sx n="100" d="100"/>
        <a:sy n="100" d="100"/>
      </p:scale>
      <p:origin x="0" y="-39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4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C470-4236-8E6D-3BBF576721EB}"/>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C470-4236-8E6D-3BBF576721EB}"/>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470-4236-8E6D-3BBF576721EB}"/>
            </c:ext>
          </c:extLst>
        </c:ser>
        <c:dLbls>
          <c:showLegendKey val="0"/>
          <c:showVal val="0"/>
          <c:showCatName val="0"/>
          <c:showSerName val="0"/>
          <c:showPercent val="0"/>
          <c:showBubbleSize val="0"/>
        </c:dLbls>
        <c:smooth val="0"/>
        <c:axId val="15750936"/>
        <c:axId val="256691640"/>
      </c:lineChart>
      <c:catAx>
        <c:axId val="15750936"/>
        <c:scaling>
          <c:orientation val="minMax"/>
        </c:scaling>
        <c:delete val="1"/>
        <c:axPos val="b"/>
        <c:numFmt formatCode="General" sourceLinked="1"/>
        <c:majorTickMark val="out"/>
        <c:minorTickMark val="none"/>
        <c:tickLblPos val="nextTo"/>
        <c:crossAx val="256691640"/>
        <c:crosses val="autoZero"/>
        <c:auto val="1"/>
        <c:lblAlgn val="ctr"/>
        <c:lblOffset val="100"/>
        <c:noMultiLvlLbl val="0"/>
      </c:catAx>
      <c:valAx>
        <c:axId val="2566916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5750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77494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927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31515"/>
              </a:buClr>
              <a:buSzPts val="1200"/>
              <a:buFont typeface="Courier New"/>
              <a:buNone/>
            </a:pPr>
            <a:endParaRPr dirty="0"/>
          </a:p>
        </p:txBody>
      </p:sp>
      <p:sp>
        <p:nvSpPr>
          <p:cNvPr id="528" name="Google Shape;5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408850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4216475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latin typeface="Arial"/>
                <a:ea typeface="Arial"/>
                <a:cs typeface="Arial"/>
                <a:sym typeface="Arial"/>
              </a:rPr>
              <a:t>Third, let’s model our dateset</a:t>
            </a:r>
            <a:endParaRPr/>
          </a:p>
          <a:p>
            <a:pPr marL="0" lvl="0" indent="0" algn="l" rtl="0">
              <a:spcBef>
                <a:spcPts val="0"/>
              </a:spcBef>
              <a:spcAft>
                <a:spcPts val="0"/>
              </a:spcAft>
              <a:buNone/>
            </a:pPr>
            <a:endParaRPr/>
          </a:p>
        </p:txBody>
      </p:sp>
      <p:sp>
        <p:nvSpPr>
          <p:cNvPr id="440" name="Google Shape;44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20238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66675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99740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dirty="0">
                <a:latin typeface="Arial"/>
                <a:ea typeface="Arial"/>
                <a:cs typeface="Arial"/>
                <a:sym typeface="Arial"/>
              </a:rPr>
              <a:t>Last, we will do out conclusion</a:t>
            </a:r>
            <a:endParaRPr dirty="0"/>
          </a:p>
          <a:p>
            <a:pPr marL="0" lvl="0" indent="0" algn="l" rtl="0">
              <a:spcBef>
                <a:spcPts val="0"/>
              </a:spcBef>
              <a:spcAft>
                <a:spcPts val="0"/>
              </a:spcAft>
              <a:buNone/>
            </a:pPr>
            <a:endParaRPr dirty="0"/>
          </a:p>
        </p:txBody>
      </p:sp>
      <p:sp>
        <p:nvSpPr>
          <p:cNvPr id="758" name="Google Shape;75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14436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31515"/>
              </a:buClr>
              <a:buSzPts val="1200"/>
              <a:buFont typeface="Courier New"/>
              <a:buNone/>
            </a:pPr>
            <a:endParaRPr lang="en-US" sz="1200" b="0" i="0" u="none" strike="noStrike" cap="none" dirty="0">
              <a:solidFill>
                <a:schemeClr val="dk1"/>
              </a:solidFill>
              <a:effectLst/>
              <a:latin typeface="Calibri"/>
              <a:ea typeface="Calibri"/>
              <a:cs typeface="Calibri"/>
              <a:sym typeface="Calibri"/>
            </a:endParaRPr>
          </a:p>
        </p:txBody>
      </p:sp>
      <p:sp>
        <p:nvSpPr>
          <p:cNvPr id="528" name="Google Shape;5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08611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31515"/>
              </a:buClr>
              <a:buSzPts val="1200"/>
              <a:buFont typeface="Courier New"/>
              <a:buNone/>
            </a:pPr>
            <a:endParaRPr lang="en-US" sz="1200" b="0" i="0" u="none" strike="noStrike" cap="none" dirty="0">
              <a:solidFill>
                <a:schemeClr val="dk1"/>
              </a:solidFill>
              <a:effectLst/>
              <a:latin typeface="Calibri"/>
              <a:ea typeface="Calibri"/>
              <a:cs typeface="Calibri"/>
              <a:sym typeface="Calibri"/>
            </a:endParaRPr>
          </a:p>
        </p:txBody>
      </p:sp>
      <p:sp>
        <p:nvSpPr>
          <p:cNvPr id="528" name="Google Shape;5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996164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31515"/>
              </a:buClr>
              <a:buSzPts val="1200"/>
              <a:buFont typeface="Courier New"/>
              <a:buNone/>
            </a:pPr>
            <a:endParaRPr lang="en-US" sz="1200" b="0" i="0" u="none" strike="noStrike" cap="none" dirty="0">
              <a:solidFill>
                <a:schemeClr val="dk1"/>
              </a:solidFill>
              <a:effectLst/>
              <a:latin typeface="Calibri"/>
              <a:ea typeface="Calibri"/>
              <a:cs typeface="Calibri"/>
              <a:sym typeface="Calibri"/>
            </a:endParaRPr>
          </a:p>
        </p:txBody>
      </p:sp>
      <p:sp>
        <p:nvSpPr>
          <p:cNvPr id="528" name="Google Shape;5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881661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1" name="Google Shape;91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72993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Defining the Project’s purpose:</a:t>
            </a:r>
            <a:endParaRPr lang="en-US" dirty="0"/>
          </a:p>
          <a:p>
            <a:pPr marL="0" lvl="0" indent="0" algn="l" rtl="0">
              <a:spcBef>
                <a:spcPts val="0"/>
              </a:spcBef>
              <a:spcAft>
                <a:spcPts val="0"/>
              </a:spcAft>
              <a:buNone/>
            </a:pPr>
            <a:endParaRPr dirty="0"/>
          </a:p>
        </p:txBody>
      </p:sp>
      <p:sp>
        <p:nvSpPr>
          <p:cNvPr id="163" name="Google Shape;16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777858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123372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921166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2" name="Google Shape;99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481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latin typeface="Arial"/>
                <a:ea typeface="Arial"/>
                <a:cs typeface="Arial"/>
                <a:sym typeface="Arial"/>
              </a:rPr>
              <a:t>Here is the project flow we used.  We will review the data source and prepare data, then modeling and interpreting the resutls</a:t>
            </a:r>
            <a:endParaRPr/>
          </a:p>
          <a:p>
            <a:pPr marL="0" lvl="0" indent="0" algn="l" rtl="0">
              <a:spcBef>
                <a:spcPts val="0"/>
              </a:spcBef>
              <a:spcAft>
                <a:spcPts val="0"/>
              </a:spcAft>
              <a:buNone/>
            </a:pPr>
            <a:endParaRPr/>
          </a:p>
        </p:txBody>
      </p:sp>
      <p:sp>
        <p:nvSpPr>
          <p:cNvPr id="118" name="Google Shape;1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62950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First let’s review the dataset</a:t>
            </a:r>
            <a:endParaRPr/>
          </a:p>
          <a:p>
            <a:pPr marL="0" lvl="0" indent="0" algn="l" rtl="0">
              <a:spcBef>
                <a:spcPts val="0"/>
              </a:spcBef>
              <a:spcAft>
                <a:spcPts val="0"/>
              </a:spcAft>
              <a:buNone/>
            </a:pPr>
            <a:endParaRPr/>
          </a:p>
        </p:txBody>
      </p:sp>
      <p:sp>
        <p:nvSpPr>
          <p:cNvPr id="181" name="Google Shape;1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10936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6" name="Google Shape;24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36372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67" name="Google Shape;26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352419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9" name="Google Shape;28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60681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Next let’s look at data Preparation</a:t>
            </a:r>
            <a:endParaRPr/>
          </a:p>
          <a:p>
            <a:pPr marL="0" lvl="0" indent="0" algn="l" rtl="0">
              <a:spcBef>
                <a:spcPts val="0"/>
              </a:spcBef>
              <a:spcAft>
                <a:spcPts val="0"/>
              </a:spcAft>
              <a:buNone/>
            </a:pPr>
            <a:endParaRPr/>
          </a:p>
        </p:txBody>
      </p:sp>
      <p:sp>
        <p:nvSpPr>
          <p:cNvPr id="297" name="Google Shape;29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222205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363" name="Google Shape;36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185651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3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Georg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Font typeface="Quattrocento Sans"/>
              <a:buNone/>
              <a:defRPr sz="2400"/>
            </a:lvl1pPr>
            <a:lvl2pPr lvl="1" algn="ctr">
              <a:lnSpc>
                <a:spcPct val="90000"/>
              </a:lnSpc>
              <a:spcBef>
                <a:spcPts val="500"/>
              </a:spcBef>
              <a:spcAft>
                <a:spcPts val="0"/>
              </a:spcAft>
              <a:buClr>
                <a:schemeClr val="dk1"/>
              </a:buClr>
              <a:buSzPts val="2000"/>
              <a:buFont typeface="Quattrocento Sans"/>
              <a:buNone/>
              <a:defRPr sz="2000"/>
            </a:lvl2pPr>
            <a:lvl3pPr lvl="2" algn="ctr">
              <a:lnSpc>
                <a:spcPct val="90000"/>
              </a:lnSpc>
              <a:spcBef>
                <a:spcPts val="500"/>
              </a:spcBef>
              <a:spcAft>
                <a:spcPts val="0"/>
              </a:spcAft>
              <a:buClr>
                <a:schemeClr val="dk1"/>
              </a:buClr>
              <a:buSzPts val="1800"/>
              <a:buFont typeface="Quattrocento Sans"/>
              <a:buNone/>
              <a:defRPr sz="1800"/>
            </a:lvl3pPr>
            <a:lvl4pPr lvl="3" algn="ctr">
              <a:lnSpc>
                <a:spcPct val="90000"/>
              </a:lnSpc>
              <a:spcBef>
                <a:spcPts val="500"/>
              </a:spcBef>
              <a:spcAft>
                <a:spcPts val="0"/>
              </a:spcAft>
              <a:buClr>
                <a:schemeClr val="dk1"/>
              </a:buClr>
              <a:buSzPts val="1600"/>
              <a:buFont typeface="Quattrocento Sans"/>
              <a:buNone/>
              <a:defRPr sz="1600"/>
            </a:lvl4pPr>
            <a:lvl5pPr lvl="4" algn="ctr">
              <a:lnSpc>
                <a:spcPct val="90000"/>
              </a:lnSpc>
              <a:spcBef>
                <a:spcPts val="500"/>
              </a:spcBef>
              <a:spcAft>
                <a:spcPts val="0"/>
              </a:spcAft>
              <a:buClr>
                <a:schemeClr val="dk1"/>
              </a:buClr>
              <a:buSzPts val="1600"/>
              <a:buFont typeface="Quattrocento San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33"/>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33"/>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3"/>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2"/>
          <p:cNvSpPr txBox="1">
            <a:spLocks noGrp="1"/>
          </p:cNvSpPr>
          <p:nvPr>
            <p:ph type="title"/>
          </p:nvPr>
        </p:nvSpPr>
        <p:spPr>
          <a:xfrm>
            <a:off x="394447" y="365126"/>
            <a:ext cx="11403106" cy="7913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2"/>
          <p:cNvSpPr txBox="1">
            <a:spLocks noGrp="1"/>
          </p:cNvSpPr>
          <p:nvPr>
            <p:ph type="body" idx="1"/>
          </p:nvPr>
        </p:nvSpPr>
        <p:spPr>
          <a:xfrm rot="5400000">
            <a:off x="3659701" y="-1960889"/>
            <a:ext cx="4872598" cy="114031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2"/>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42"/>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2"/>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3"/>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43"/>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3"/>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34"/>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4"/>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4"/>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5"/>
          <p:cNvSpPr/>
          <p:nvPr/>
        </p:nvSpPr>
        <p:spPr>
          <a:xfrm>
            <a:off x="11315700" y="6356350"/>
            <a:ext cx="418353" cy="3651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35"/>
          <p:cNvSpPr/>
          <p:nvPr/>
        </p:nvSpPr>
        <p:spPr>
          <a:xfrm>
            <a:off x="11379200" y="6356350"/>
            <a:ext cx="418353" cy="36512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27;p35"/>
          <p:cNvSpPr txBox="1">
            <a:spLocks noGrp="1"/>
          </p:cNvSpPr>
          <p:nvPr>
            <p:ph type="title"/>
          </p:nvPr>
        </p:nvSpPr>
        <p:spPr>
          <a:xfrm>
            <a:off x="394447" y="365126"/>
            <a:ext cx="11403106" cy="7913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5"/>
          <p:cNvSpPr txBox="1">
            <a:spLocks noGrp="1"/>
          </p:cNvSpPr>
          <p:nvPr>
            <p:ph type="body" idx="1"/>
          </p:nvPr>
        </p:nvSpPr>
        <p:spPr>
          <a:xfrm>
            <a:off x="394447" y="1304365"/>
            <a:ext cx="11403106" cy="48725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5"/>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5"/>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lvl1pPr marL="0" lvl="0" indent="0" algn="ctr">
              <a:spcBef>
                <a:spcPts val="0"/>
              </a:spcBef>
              <a:buNone/>
              <a:defRPr sz="1200">
                <a:solidFill>
                  <a:schemeClr val="lt1"/>
                </a:solidFill>
                <a:latin typeface="Calibri"/>
                <a:ea typeface="Calibri"/>
                <a:cs typeface="Calibri"/>
                <a:sym typeface="Calibri"/>
              </a:defRPr>
            </a:lvl1pPr>
            <a:lvl2pPr marL="0" lvl="1" indent="0" algn="ctr">
              <a:spcBef>
                <a:spcPts val="0"/>
              </a:spcBef>
              <a:buNone/>
              <a:defRPr sz="1200">
                <a:solidFill>
                  <a:schemeClr val="lt1"/>
                </a:solidFill>
                <a:latin typeface="Calibri"/>
                <a:ea typeface="Calibri"/>
                <a:cs typeface="Calibri"/>
                <a:sym typeface="Calibri"/>
              </a:defRPr>
            </a:lvl2pPr>
            <a:lvl3pPr marL="0" lvl="2" indent="0" algn="ctr">
              <a:spcBef>
                <a:spcPts val="0"/>
              </a:spcBef>
              <a:buNone/>
              <a:defRPr sz="1200">
                <a:solidFill>
                  <a:schemeClr val="lt1"/>
                </a:solidFill>
                <a:latin typeface="Calibri"/>
                <a:ea typeface="Calibri"/>
                <a:cs typeface="Calibri"/>
                <a:sym typeface="Calibri"/>
              </a:defRPr>
            </a:lvl3pPr>
            <a:lvl4pPr marL="0" lvl="3" indent="0" algn="ctr">
              <a:spcBef>
                <a:spcPts val="0"/>
              </a:spcBef>
              <a:buNone/>
              <a:defRPr sz="1200">
                <a:solidFill>
                  <a:schemeClr val="lt1"/>
                </a:solidFill>
                <a:latin typeface="Calibri"/>
                <a:ea typeface="Calibri"/>
                <a:cs typeface="Calibri"/>
                <a:sym typeface="Calibri"/>
              </a:defRPr>
            </a:lvl4pPr>
            <a:lvl5pPr marL="0" lvl="4" indent="0" algn="ctr">
              <a:spcBef>
                <a:spcPts val="0"/>
              </a:spcBef>
              <a:buNone/>
              <a:defRPr sz="1200">
                <a:solidFill>
                  <a:schemeClr val="lt1"/>
                </a:solidFill>
                <a:latin typeface="Calibri"/>
                <a:ea typeface="Calibri"/>
                <a:cs typeface="Calibri"/>
                <a:sym typeface="Calibri"/>
              </a:defRPr>
            </a:lvl5pPr>
            <a:lvl6pPr marL="0" lvl="5" indent="0" algn="ctr">
              <a:spcBef>
                <a:spcPts val="0"/>
              </a:spcBef>
              <a:buNone/>
              <a:defRPr sz="1200">
                <a:solidFill>
                  <a:schemeClr val="lt1"/>
                </a:solidFill>
                <a:latin typeface="Calibri"/>
                <a:ea typeface="Calibri"/>
                <a:cs typeface="Calibri"/>
                <a:sym typeface="Calibri"/>
              </a:defRPr>
            </a:lvl6pPr>
            <a:lvl7pPr marL="0" lvl="6" indent="0" algn="ctr">
              <a:spcBef>
                <a:spcPts val="0"/>
              </a:spcBef>
              <a:buNone/>
              <a:defRPr sz="1200">
                <a:solidFill>
                  <a:schemeClr val="lt1"/>
                </a:solidFill>
                <a:latin typeface="Calibri"/>
                <a:ea typeface="Calibri"/>
                <a:cs typeface="Calibri"/>
                <a:sym typeface="Calibri"/>
              </a:defRPr>
            </a:lvl7pPr>
            <a:lvl8pPr marL="0" lvl="7" indent="0" algn="ctr">
              <a:spcBef>
                <a:spcPts val="0"/>
              </a:spcBef>
              <a:buNone/>
              <a:defRPr sz="1200">
                <a:solidFill>
                  <a:schemeClr val="lt1"/>
                </a:solidFill>
                <a:latin typeface="Calibri"/>
                <a:ea typeface="Calibri"/>
                <a:cs typeface="Calibri"/>
                <a:sym typeface="Calibri"/>
              </a:defRPr>
            </a:lvl8pPr>
            <a:lvl9pPr marL="0" lvl="8" indent="0" algn="ctr">
              <a:spcBef>
                <a:spcPts val="0"/>
              </a:spcBef>
              <a:buNone/>
              <a:defRPr sz="12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Georgi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Font typeface="Quattrocento Sans"/>
              <a:buNone/>
              <a:defRPr sz="2400">
                <a:solidFill>
                  <a:srgbClr val="888888"/>
                </a:solidFill>
              </a:defRPr>
            </a:lvl1pPr>
            <a:lvl2pPr marL="914400" lvl="1" indent="-228600" algn="l">
              <a:lnSpc>
                <a:spcPct val="90000"/>
              </a:lnSpc>
              <a:spcBef>
                <a:spcPts val="500"/>
              </a:spcBef>
              <a:spcAft>
                <a:spcPts val="0"/>
              </a:spcAft>
              <a:buClr>
                <a:srgbClr val="888888"/>
              </a:buClr>
              <a:buSzPts val="2000"/>
              <a:buFont typeface="Quattrocento Sans"/>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Quattrocento Sans"/>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Quattrocento Sans"/>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Quattrocento Sans"/>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36"/>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36"/>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6"/>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37"/>
          <p:cNvSpPr txBox="1">
            <a:spLocks noGrp="1"/>
          </p:cNvSpPr>
          <p:nvPr>
            <p:ph type="title"/>
          </p:nvPr>
        </p:nvSpPr>
        <p:spPr>
          <a:xfrm>
            <a:off x="394447" y="365126"/>
            <a:ext cx="11403106" cy="7913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7"/>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37"/>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7"/>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Font typeface="Quattrocento Sans"/>
              <a:buNone/>
              <a:defRPr sz="2400" b="1"/>
            </a:lvl1pPr>
            <a:lvl2pPr marL="914400" lvl="1" indent="-228600" algn="l">
              <a:lnSpc>
                <a:spcPct val="90000"/>
              </a:lnSpc>
              <a:spcBef>
                <a:spcPts val="500"/>
              </a:spcBef>
              <a:spcAft>
                <a:spcPts val="0"/>
              </a:spcAft>
              <a:buClr>
                <a:schemeClr val="dk1"/>
              </a:buClr>
              <a:buSzPts val="2000"/>
              <a:buFont typeface="Quattrocento Sans"/>
              <a:buNone/>
              <a:defRPr sz="2000" b="1"/>
            </a:lvl2pPr>
            <a:lvl3pPr marL="1371600" lvl="2" indent="-228600" algn="l">
              <a:lnSpc>
                <a:spcPct val="90000"/>
              </a:lnSpc>
              <a:spcBef>
                <a:spcPts val="500"/>
              </a:spcBef>
              <a:spcAft>
                <a:spcPts val="0"/>
              </a:spcAft>
              <a:buClr>
                <a:schemeClr val="dk1"/>
              </a:buClr>
              <a:buSzPts val="1800"/>
              <a:buFont typeface="Quattrocento Sans"/>
              <a:buNone/>
              <a:defRPr sz="1800" b="1"/>
            </a:lvl3pPr>
            <a:lvl4pPr marL="1828800" lvl="3" indent="-228600" algn="l">
              <a:lnSpc>
                <a:spcPct val="90000"/>
              </a:lnSpc>
              <a:spcBef>
                <a:spcPts val="500"/>
              </a:spcBef>
              <a:spcAft>
                <a:spcPts val="0"/>
              </a:spcAft>
              <a:buClr>
                <a:schemeClr val="dk1"/>
              </a:buClr>
              <a:buSzPts val="1600"/>
              <a:buFont typeface="Quattrocento Sans"/>
              <a:buNone/>
              <a:defRPr sz="1600" b="1"/>
            </a:lvl4pPr>
            <a:lvl5pPr marL="2286000" lvl="4" indent="-228600" algn="l">
              <a:lnSpc>
                <a:spcPct val="90000"/>
              </a:lnSpc>
              <a:spcBef>
                <a:spcPts val="500"/>
              </a:spcBef>
              <a:spcAft>
                <a:spcPts val="0"/>
              </a:spcAft>
              <a:buClr>
                <a:schemeClr val="dk1"/>
              </a:buClr>
              <a:buSzPts val="1600"/>
              <a:buFont typeface="Quattrocento Sans"/>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Font typeface="Quattrocento Sans"/>
              <a:buNone/>
              <a:defRPr sz="2400" b="1"/>
            </a:lvl1pPr>
            <a:lvl2pPr marL="914400" lvl="1" indent="-228600" algn="l">
              <a:lnSpc>
                <a:spcPct val="90000"/>
              </a:lnSpc>
              <a:spcBef>
                <a:spcPts val="500"/>
              </a:spcBef>
              <a:spcAft>
                <a:spcPts val="0"/>
              </a:spcAft>
              <a:buClr>
                <a:schemeClr val="dk1"/>
              </a:buClr>
              <a:buSzPts val="2000"/>
              <a:buFont typeface="Quattrocento Sans"/>
              <a:buNone/>
              <a:defRPr sz="2000" b="1"/>
            </a:lvl2pPr>
            <a:lvl3pPr marL="1371600" lvl="2" indent="-228600" algn="l">
              <a:lnSpc>
                <a:spcPct val="90000"/>
              </a:lnSpc>
              <a:spcBef>
                <a:spcPts val="500"/>
              </a:spcBef>
              <a:spcAft>
                <a:spcPts val="0"/>
              </a:spcAft>
              <a:buClr>
                <a:schemeClr val="dk1"/>
              </a:buClr>
              <a:buSzPts val="1800"/>
              <a:buFont typeface="Quattrocento Sans"/>
              <a:buNone/>
              <a:defRPr sz="1800" b="1"/>
            </a:lvl3pPr>
            <a:lvl4pPr marL="1828800" lvl="3" indent="-228600" algn="l">
              <a:lnSpc>
                <a:spcPct val="90000"/>
              </a:lnSpc>
              <a:spcBef>
                <a:spcPts val="500"/>
              </a:spcBef>
              <a:spcAft>
                <a:spcPts val="0"/>
              </a:spcAft>
              <a:buClr>
                <a:schemeClr val="dk1"/>
              </a:buClr>
              <a:buSzPts val="1600"/>
              <a:buFont typeface="Quattrocento Sans"/>
              <a:buNone/>
              <a:defRPr sz="1600" b="1"/>
            </a:lvl4pPr>
            <a:lvl5pPr marL="2286000" lvl="4" indent="-228600" algn="l">
              <a:lnSpc>
                <a:spcPct val="90000"/>
              </a:lnSpc>
              <a:spcBef>
                <a:spcPts val="500"/>
              </a:spcBef>
              <a:spcAft>
                <a:spcPts val="0"/>
              </a:spcAft>
              <a:buClr>
                <a:schemeClr val="dk1"/>
              </a:buClr>
              <a:buSzPts val="1600"/>
              <a:buFont typeface="Quattrocento Sans"/>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8"/>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38"/>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8"/>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39"/>
          <p:cNvSpPr txBox="1">
            <a:spLocks noGrp="1"/>
          </p:cNvSpPr>
          <p:nvPr>
            <p:ph type="title"/>
          </p:nvPr>
        </p:nvSpPr>
        <p:spPr>
          <a:xfrm>
            <a:off x="394447" y="365126"/>
            <a:ext cx="11403106" cy="7913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9"/>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39"/>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9"/>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eorg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Font typeface="Quattrocento Sans"/>
              <a:buNone/>
              <a:defRPr sz="3200"/>
            </a:lvl1pPr>
            <a:lvl2pPr marL="914400" lvl="1" indent="-228600" algn="l">
              <a:lnSpc>
                <a:spcPct val="90000"/>
              </a:lnSpc>
              <a:spcBef>
                <a:spcPts val="500"/>
              </a:spcBef>
              <a:spcAft>
                <a:spcPts val="0"/>
              </a:spcAft>
              <a:buClr>
                <a:schemeClr val="dk1"/>
              </a:buClr>
              <a:buSzPts val="2800"/>
              <a:buFont typeface="Quattrocento Sans"/>
              <a:buNone/>
              <a:defRPr sz="2800"/>
            </a:lvl2pPr>
            <a:lvl3pPr marL="1371600" lvl="2" indent="-228600" algn="l">
              <a:lnSpc>
                <a:spcPct val="90000"/>
              </a:lnSpc>
              <a:spcBef>
                <a:spcPts val="500"/>
              </a:spcBef>
              <a:spcAft>
                <a:spcPts val="0"/>
              </a:spcAft>
              <a:buClr>
                <a:schemeClr val="dk1"/>
              </a:buClr>
              <a:buSzPts val="2400"/>
              <a:buFont typeface="Quattrocento Sans"/>
              <a:buNone/>
              <a:defRPr sz="2400"/>
            </a:lvl3pPr>
            <a:lvl4pPr marL="1828800" lvl="3" indent="-228600" algn="l">
              <a:lnSpc>
                <a:spcPct val="90000"/>
              </a:lnSpc>
              <a:spcBef>
                <a:spcPts val="500"/>
              </a:spcBef>
              <a:spcAft>
                <a:spcPts val="0"/>
              </a:spcAft>
              <a:buClr>
                <a:schemeClr val="dk1"/>
              </a:buClr>
              <a:buSzPts val="2000"/>
              <a:buFont typeface="Quattrocento Sans"/>
              <a:buNone/>
              <a:defRPr sz="2000"/>
            </a:lvl4pPr>
            <a:lvl5pPr marL="2286000" lvl="4" indent="-228600" algn="l">
              <a:lnSpc>
                <a:spcPct val="90000"/>
              </a:lnSpc>
              <a:spcBef>
                <a:spcPts val="500"/>
              </a:spcBef>
              <a:spcAft>
                <a:spcPts val="0"/>
              </a:spcAft>
              <a:buClr>
                <a:schemeClr val="dk1"/>
              </a:buClr>
              <a:buSzPts val="2000"/>
              <a:buFont typeface="Quattrocento Sans"/>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Quattrocento Sans"/>
              <a:buNone/>
              <a:defRPr sz="1600"/>
            </a:lvl1pPr>
            <a:lvl2pPr marL="914400" lvl="1" indent="-228600" algn="l">
              <a:lnSpc>
                <a:spcPct val="90000"/>
              </a:lnSpc>
              <a:spcBef>
                <a:spcPts val="500"/>
              </a:spcBef>
              <a:spcAft>
                <a:spcPts val="0"/>
              </a:spcAft>
              <a:buClr>
                <a:schemeClr val="dk1"/>
              </a:buClr>
              <a:buSzPts val="1400"/>
              <a:buFont typeface="Quattrocento Sans"/>
              <a:buNone/>
              <a:defRPr sz="1400"/>
            </a:lvl2pPr>
            <a:lvl3pPr marL="1371600" lvl="2" indent="-228600" algn="l">
              <a:lnSpc>
                <a:spcPct val="90000"/>
              </a:lnSpc>
              <a:spcBef>
                <a:spcPts val="500"/>
              </a:spcBef>
              <a:spcAft>
                <a:spcPts val="0"/>
              </a:spcAft>
              <a:buClr>
                <a:schemeClr val="dk1"/>
              </a:buClr>
              <a:buSzPts val="1200"/>
              <a:buFont typeface="Quattrocento Sans"/>
              <a:buNone/>
              <a:defRPr sz="1200"/>
            </a:lvl3pPr>
            <a:lvl4pPr marL="1828800" lvl="3" indent="-228600" algn="l">
              <a:lnSpc>
                <a:spcPct val="90000"/>
              </a:lnSpc>
              <a:spcBef>
                <a:spcPts val="500"/>
              </a:spcBef>
              <a:spcAft>
                <a:spcPts val="0"/>
              </a:spcAft>
              <a:buClr>
                <a:schemeClr val="dk1"/>
              </a:buClr>
              <a:buSzPts val="1000"/>
              <a:buFont typeface="Quattrocento Sans"/>
              <a:buNone/>
              <a:defRPr sz="1000"/>
            </a:lvl4pPr>
            <a:lvl5pPr marL="2286000" lvl="4" indent="-228600" algn="l">
              <a:lnSpc>
                <a:spcPct val="90000"/>
              </a:lnSpc>
              <a:spcBef>
                <a:spcPts val="500"/>
              </a:spcBef>
              <a:spcAft>
                <a:spcPts val="0"/>
              </a:spcAft>
              <a:buClr>
                <a:schemeClr val="dk1"/>
              </a:buClr>
              <a:buSzPts val="1000"/>
              <a:buFont typeface="Quattrocento Sans"/>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0"/>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40"/>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0"/>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eorg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1"/>
          <p:cNvSpPr>
            <a:spLocks noGrp="1"/>
          </p:cNvSpPr>
          <p:nvPr>
            <p:ph type="pic" idx="2"/>
          </p:nvPr>
        </p:nvSpPr>
        <p:spPr>
          <a:xfrm>
            <a:off x="5183188" y="987425"/>
            <a:ext cx="6172200" cy="4873625"/>
          </a:xfrm>
          <a:prstGeom prst="rect">
            <a:avLst/>
          </a:prstGeom>
          <a:noFill/>
          <a:ln>
            <a:noFill/>
          </a:ln>
        </p:spPr>
      </p:sp>
      <p:sp>
        <p:nvSpPr>
          <p:cNvPr id="69" name="Google Shape;69;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Font typeface="Quattrocento Sans"/>
              <a:buNone/>
              <a:defRPr sz="1600"/>
            </a:lvl1pPr>
            <a:lvl2pPr marL="914400" lvl="1" indent="-228600" algn="l">
              <a:lnSpc>
                <a:spcPct val="90000"/>
              </a:lnSpc>
              <a:spcBef>
                <a:spcPts val="500"/>
              </a:spcBef>
              <a:spcAft>
                <a:spcPts val="0"/>
              </a:spcAft>
              <a:buClr>
                <a:schemeClr val="dk1"/>
              </a:buClr>
              <a:buSzPts val="1400"/>
              <a:buFont typeface="Quattrocento Sans"/>
              <a:buNone/>
              <a:defRPr sz="1400"/>
            </a:lvl2pPr>
            <a:lvl3pPr marL="1371600" lvl="2" indent="-228600" algn="l">
              <a:lnSpc>
                <a:spcPct val="90000"/>
              </a:lnSpc>
              <a:spcBef>
                <a:spcPts val="500"/>
              </a:spcBef>
              <a:spcAft>
                <a:spcPts val="0"/>
              </a:spcAft>
              <a:buClr>
                <a:schemeClr val="dk1"/>
              </a:buClr>
              <a:buSzPts val="1200"/>
              <a:buFont typeface="Quattrocento Sans"/>
              <a:buNone/>
              <a:defRPr sz="1200"/>
            </a:lvl3pPr>
            <a:lvl4pPr marL="1828800" lvl="3" indent="-228600" algn="l">
              <a:lnSpc>
                <a:spcPct val="90000"/>
              </a:lnSpc>
              <a:spcBef>
                <a:spcPts val="500"/>
              </a:spcBef>
              <a:spcAft>
                <a:spcPts val="0"/>
              </a:spcAft>
              <a:buClr>
                <a:schemeClr val="dk1"/>
              </a:buClr>
              <a:buSzPts val="1000"/>
              <a:buFont typeface="Quattrocento Sans"/>
              <a:buNone/>
              <a:defRPr sz="1000"/>
            </a:lvl4pPr>
            <a:lvl5pPr marL="2286000" lvl="4" indent="-228600" algn="l">
              <a:lnSpc>
                <a:spcPct val="90000"/>
              </a:lnSpc>
              <a:spcBef>
                <a:spcPts val="500"/>
              </a:spcBef>
              <a:spcAft>
                <a:spcPts val="0"/>
              </a:spcAft>
              <a:buClr>
                <a:schemeClr val="dk1"/>
              </a:buClr>
              <a:buSzPts val="1000"/>
              <a:buFont typeface="Quattrocento Sans"/>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1"/>
          <p:cNvSpPr txBox="1">
            <a:spLocks noGrp="1"/>
          </p:cNvSpPr>
          <p:nvPr>
            <p:ph type="dt" idx="10"/>
          </p:nvPr>
        </p:nvSpPr>
        <p:spPr>
          <a:xfrm>
            <a:off x="394447"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1"/>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1"/>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3000"/>
            <a:lum/>
          </a:blip>
          <a:srcRect/>
          <a:stretch>
            <a:fillRect/>
          </a:stretch>
        </a:blip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394447" y="365126"/>
            <a:ext cx="11403106" cy="7913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eorgia"/>
              <a:buNone/>
              <a:defRPr sz="4400" b="1"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2"/>
          <p:cNvSpPr txBox="1">
            <a:spLocks noGrp="1"/>
          </p:cNvSpPr>
          <p:nvPr>
            <p:ph type="body" idx="1"/>
          </p:nvPr>
        </p:nvSpPr>
        <p:spPr>
          <a:xfrm>
            <a:off x="394447" y="1304365"/>
            <a:ext cx="11403106" cy="487259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Quattrocento Sans"/>
              <a:buNone/>
              <a:defRPr sz="28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400"/>
              <a:buFont typeface="Quattrocento Sans"/>
              <a:buNone/>
              <a:defRPr sz="2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2000"/>
              <a:buFont typeface="Quattrocento Sans"/>
              <a:buNone/>
              <a:defRPr sz="20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2"/>
          <p:cNvSpPr txBox="1">
            <a:spLocks noGrp="1"/>
          </p:cNvSpPr>
          <p:nvPr>
            <p:ph type="ftr" idx="11"/>
          </p:nvPr>
        </p:nvSpPr>
        <p:spPr>
          <a:xfrm>
            <a:off x="394447" y="635635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1"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2"/>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ahlemj/predict-atp-tennis/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00B659D-3635-480C-83F3-9A76E15F5D16}"/>
              </a:ext>
            </a:extLst>
          </p:cNvPr>
          <p:cNvPicPr>
            <a:picLocks noChangeAspect="1"/>
          </p:cNvPicPr>
          <p:nvPr/>
        </p:nvPicPr>
        <p:blipFill rotWithShape="1">
          <a:blip r:embed="rId3"/>
          <a:srcRect b="5334"/>
          <a:stretch/>
        </p:blipFill>
        <p:spPr>
          <a:xfrm>
            <a:off x="0" y="-148590"/>
            <a:ext cx="12192000" cy="7617240"/>
          </a:xfrm>
          <a:prstGeom prst="rect">
            <a:avLst/>
          </a:prstGeom>
        </p:spPr>
      </p:pic>
      <p:sp>
        <p:nvSpPr>
          <p:cNvPr id="2" name="Slide Number Placeholder 1">
            <a:extLst>
              <a:ext uri="{FF2B5EF4-FFF2-40B4-BE49-F238E27FC236}">
                <a16:creationId xmlns:a16="http://schemas.microsoft.com/office/drawing/2014/main" id="{85BAE584-8C10-644C-B67D-B0537FDEA3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8" name="Google Shape;998;p31"/>
          <p:cNvSpPr txBox="1"/>
          <p:nvPr/>
        </p:nvSpPr>
        <p:spPr>
          <a:xfrm>
            <a:off x="217170" y="-1472352"/>
            <a:ext cx="11974830" cy="3038262"/>
          </a:xfrm>
          <a:prstGeom prst="rect">
            <a:avLst/>
          </a:prstGeom>
          <a:noFill/>
          <a:ln>
            <a:noFill/>
          </a:ln>
          <a:effectLst>
            <a:glow rad="228600">
              <a:schemeClr val="accent3">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b" anchorCtr="0">
            <a:normAutofit/>
          </a:bodyPr>
          <a:lstStyle/>
          <a:p>
            <a:pPr lvl="0" algn="ctr">
              <a:lnSpc>
                <a:spcPct val="90000"/>
              </a:lnSpc>
              <a:buClr>
                <a:schemeClr val="dk1"/>
              </a:buClr>
              <a:buSzPts val="4400"/>
            </a:pPr>
            <a:r>
              <a:rPr lang="en-US" sz="4800" b="1" dirty="0">
                <a:solidFill>
                  <a:schemeClr val="bg1"/>
                </a:solidFill>
                <a:latin typeface="Arial Rounded MT Bold" panose="020F0704030504030204" pitchFamily="34" charset="0"/>
                <a:ea typeface="Tahoma" panose="020B0604030504040204" pitchFamily="34" charset="0"/>
                <a:cs typeface="Tahoma" panose="020B0604030504040204" pitchFamily="34" charset="0"/>
                <a:sym typeface="Georgia"/>
              </a:rPr>
              <a:t>TENNIS MATCH WINNING PLAYER PREDICTION</a:t>
            </a:r>
          </a:p>
        </p:txBody>
      </p:sp>
      <p:sp>
        <p:nvSpPr>
          <p:cNvPr id="9" name="Google Shape;997;p31"/>
          <p:cNvSpPr/>
          <p:nvPr/>
        </p:nvSpPr>
        <p:spPr>
          <a:xfrm>
            <a:off x="6671310" y="5162219"/>
            <a:ext cx="5292090" cy="1477328"/>
          </a:xfrm>
          <a:prstGeom prst="rect">
            <a:avLst/>
          </a:prstGeom>
          <a:noFill/>
          <a:ln>
            <a:noFill/>
          </a:ln>
        </p:spPr>
        <p:txBody>
          <a:bodyPr spcFirstLastPara="1" wrap="square" lIns="0" tIns="0" rIns="0" bIns="0" anchor="t" anchorCtr="0">
            <a:spAutoFit/>
          </a:bodyPr>
          <a:lstStyle/>
          <a:p>
            <a:pPr lvl="0" algn="r"/>
            <a:r>
              <a:rPr lang="en-US" sz="2400" b="1" dirty="0">
                <a:solidFill>
                  <a:schemeClr val="bg1"/>
                </a:solidFill>
                <a:latin typeface="Arial Rounded MT Bold" panose="020F0704030504030204" pitchFamily="34" charset="0"/>
                <a:cs typeface="Calibri"/>
                <a:sym typeface="Calibri"/>
              </a:rPr>
              <a:t>Sivananda Reddy Bushireddy</a:t>
            </a:r>
            <a:endParaRPr lang="en-US" sz="2400" b="1" dirty="0">
              <a:solidFill>
                <a:schemeClr val="bg1"/>
              </a:solidFill>
              <a:latin typeface="Arial Rounded MT Bold" panose="020F0704030504030204" pitchFamily="34" charset="0"/>
            </a:endParaRPr>
          </a:p>
          <a:p>
            <a:pPr lvl="0" algn="r"/>
            <a:r>
              <a:rPr lang="en-US" sz="2400" b="1" dirty="0">
                <a:solidFill>
                  <a:schemeClr val="bg1"/>
                </a:solidFill>
                <a:latin typeface="Arial Rounded MT Bold" panose="020F0704030504030204" pitchFamily="34" charset="0"/>
                <a:cs typeface="Calibri"/>
                <a:sym typeface="Calibri"/>
              </a:rPr>
              <a:t>Narender Reddy Konuganti</a:t>
            </a:r>
          </a:p>
          <a:p>
            <a:pPr lvl="0" algn="r"/>
            <a:r>
              <a:rPr lang="en-US" sz="2400" b="1" dirty="0">
                <a:solidFill>
                  <a:schemeClr val="bg1"/>
                </a:solidFill>
                <a:latin typeface="Arial Rounded MT Bold" panose="020F0704030504030204" pitchFamily="34" charset="0"/>
                <a:cs typeface="Calibri"/>
                <a:sym typeface="Calibri"/>
              </a:rPr>
              <a:t>Shrawani </a:t>
            </a:r>
            <a:r>
              <a:rPr lang="en-US" sz="2400" b="1" dirty="0" err="1">
                <a:solidFill>
                  <a:schemeClr val="bg1"/>
                </a:solidFill>
                <a:latin typeface="Arial Rounded MT Bold" panose="020F0704030504030204" pitchFamily="34" charset="0"/>
                <a:cs typeface="Calibri"/>
                <a:sym typeface="Calibri"/>
              </a:rPr>
              <a:t>Misra</a:t>
            </a:r>
            <a:endParaRPr lang="en-US" sz="2400" b="1" dirty="0">
              <a:solidFill>
                <a:schemeClr val="bg1"/>
              </a:solidFill>
              <a:latin typeface="Arial Rounded MT Bold" panose="020F0704030504030204" pitchFamily="34" charset="0"/>
            </a:endParaRPr>
          </a:p>
          <a:p>
            <a:pPr lvl="0" algn="r"/>
            <a:r>
              <a:rPr lang="en-US" sz="2400" b="1" dirty="0">
                <a:solidFill>
                  <a:schemeClr val="bg1"/>
                </a:solidFill>
                <a:latin typeface="Arial Rounded MT Bold" panose="020F0704030504030204" pitchFamily="34" charset="0"/>
                <a:cs typeface="Calibri"/>
                <a:sym typeface="Calibri"/>
              </a:rPr>
              <a:t>Sudeshna Sarkar</a:t>
            </a:r>
          </a:p>
        </p:txBody>
      </p:sp>
    </p:spTree>
    <p:extLst>
      <p:ext uri="{BB962C8B-B14F-4D97-AF65-F5344CB8AC3E}">
        <p14:creationId xmlns:p14="http://schemas.microsoft.com/office/powerpoint/2010/main" val="223557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anim calcmode="lin" valueType="num">
                                      <p:cBhvr>
                                        <p:cTn id="19"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9">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1000"/>
                                        <p:tgtEl>
                                          <p:spTgt spid="9">
                                            <p:txEl>
                                              <p:pRg st="2" end="2"/>
                                            </p:txEl>
                                          </p:spTgt>
                                        </p:tgtEl>
                                      </p:cBhvr>
                                    </p:animEffect>
                                    <p:anim calcmode="lin" valueType="num">
                                      <p:cBhvr>
                                        <p:cTn id="2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p:nvPr/>
        </p:nvSpPr>
        <p:spPr>
          <a:xfrm>
            <a:off x="-1" y="0"/>
            <a:ext cx="2171699" cy="6858000"/>
          </a:xfrm>
          <a:prstGeom prst="rect">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5"/>
          <p:cNvSpPr txBox="1">
            <a:spLocks noGrp="1"/>
          </p:cNvSpPr>
          <p:nvPr>
            <p:ph type="body" idx="1"/>
          </p:nvPr>
        </p:nvSpPr>
        <p:spPr>
          <a:xfrm>
            <a:off x="-1" y="3022958"/>
            <a:ext cx="2254331" cy="98355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dirty="0">
                <a:solidFill>
                  <a:schemeClr val="lt1"/>
                </a:solidFill>
                <a:latin typeface="Georgia" panose="02040502050405020303" pitchFamily="18" charset="0"/>
                <a:ea typeface="Calibri"/>
                <a:cs typeface="Calibri"/>
                <a:sym typeface="Calibri"/>
              </a:rPr>
              <a:t>Representation of  Target</a:t>
            </a:r>
          </a:p>
          <a:p>
            <a:pPr marL="0" lvl="0" indent="0" algn="l" rtl="0">
              <a:lnSpc>
                <a:spcPct val="90000"/>
              </a:lnSpc>
              <a:spcBef>
                <a:spcPts val="0"/>
              </a:spcBef>
              <a:spcAft>
                <a:spcPts val="0"/>
              </a:spcAft>
              <a:buClr>
                <a:schemeClr val="lt1"/>
              </a:buClr>
              <a:buSzPts val="3200"/>
              <a:buFont typeface="Calibri"/>
              <a:buNone/>
            </a:pPr>
            <a:endParaRPr sz="2400" i="1" dirty="0">
              <a:solidFill>
                <a:schemeClr val="lt1"/>
              </a:solidFill>
              <a:latin typeface="Georgia" panose="02040502050405020303" pitchFamily="18" charset="0"/>
              <a:ea typeface="Calibri"/>
              <a:cs typeface="Calibri"/>
              <a:sym typeface="Calibri"/>
            </a:endParaRPr>
          </a:p>
        </p:txBody>
      </p:sp>
      <p:grpSp>
        <p:nvGrpSpPr>
          <p:cNvPr id="532" name="Google Shape;532;p15"/>
          <p:cNvGrpSpPr/>
          <p:nvPr/>
        </p:nvGrpSpPr>
        <p:grpSpPr>
          <a:xfrm>
            <a:off x="66675" y="2073933"/>
            <a:ext cx="403226" cy="405083"/>
            <a:chOff x="4841875" y="3978275"/>
            <a:chExt cx="344488" cy="346075"/>
          </a:xfrm>
        </p:grpSpPr>
        <p:sp>
          <p:nvSpPr>
            <p:cNvPr id="533" name="Google Shape;533;p15"/>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34" name="Google Shape;534;p15"/>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5" name="Google Shape;535;p15"/>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6" name="Google Shape;536;p15"/>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7" name="Google Shape;537;p15"/>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8" name="Google Shape;538;p15"/>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9" name="Google Shape;539;p15"/>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40" name="Google Shape;540;p15"/>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541" name="Google Shape;541;p15"/>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3" name="Google Shape;543;p1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10</a:t>
            </a:fld>
            <a:endParaRPr/>
          </a:p>
        </p:txBody>
      </p:sp>
      <p:sp>
        <p:nvSpPr>
          <p:cNvPr id="544" name="Google Shape;544;p15"/>
          <p:cNvSpPr txBox="1"/>
          <p:nvPr/>
        </p:nvSpPr>
        <p:spPr>
          <a:xfrm>
            <a:off x="0" y="-80962"/>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800"/>
            </a:pPr>
            <a:r>
              <a:rPr lang="en-US" sz="2400" b="1" dirty="0">
                <a:solidFill>
                  <a:schemeClr val="lt1"/>
                </a:solidFill>
                <a:latin typeface="Georgia"/>
                <a:ea typeface="Georgia"/>
                <a:cs typeface="Georgia"/>
                <a:sym typeface="Georgia"/>
              </a:rPr>
              <a:t>Visualizing The Data</a:t>
            </a:r>
          </a:p>
        </p:txBody>
      </p:sp>
      <p:sp>
        <p:nvSpPr>
          <p:cNvPr id="23" name="Google Shape;524;p14"/>
          <p:cNvSpPr/>
          <p:nvPr/>
        </p:nvSpPr>
        <p:spPr>
          <a:xfrm>
            <a:off x="6348075" y="349250"/>
            <a:ext cx="1805352" cy="698500"/>
          </a:xfrm>
          <a:prstGeom prst="rect">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dirty="0">
                <a:solidFill>
                  <a:schemeClr val="bg1"/>
                </a:solidFill>
                <a:latin typeface="Calibri" panose="020F0502020204030204" pitchFamily="34" charset="0"/>
                <a:ea typeface="Abril Fatface"/>
                <a:cs typeface="Calibri" panose="020F0502020204030204" pitchFamily="34" charset="0"/>
                <a:sym typeface="Abril Fatface"/>
              </a:rPr>
              <a:t>Bar Graph</a:t>
            </a:r>
            <a:endParaRPr sz="2800" b="1" dirty="0">
              <a:solidFill>
                <a:schemeClr val="bg1"/>
              </a:solidFill>
              <a:latin typeface="Calibri" panose="020F0502020204030204" pitchFamily="34" charset="0"/>
              <a:ea typeface="Abril Fatface"/>
              <a:cs typeface="Calibri" panose="020F0502020204030204" pitchFamily="34" charset="0"/>
              <a:sym typeface="Abril Fatface"/>
            </a:endParaRPr>
          </a:p>
        </p:txBody>
      </p:sp>
      <p:pic>
        <p:nvPicPr>
          <p:cNvPr id="5" name="Picture 4" descr="Chart, bar chart&#10;&#10;Description automatically generated">
            <a:extLst>
              <a:ext uri="{FF2B5EF4-FFF2-40B4-BE49-F238E27FC236}">
                <a16:creationId xmlns:a16="http://schemas.microsoft.com/office/drawing/2014/main" id="{4950B591-B88E-C0C8-C202-DDBD873AE723}"/>
              </a:ext>
            </a:extLst>
          </p:cNvPr>
          <p:cNvPicPr>
            <a:picLocks noChangeAspect="1"/>
          </p:cNvPicPr>
          <p:nvPr/>
        </p:nvPicPr>
        <p:blipFill>
          <a:blip r:embed="rId3"/>
          <a:stretch>
            <a:fillRect/>
          </a:stretch>
        </p:blipFill>
        <p:spPr>
          <a:xfrm>
            <a:off x="2634301" y="1477962"/>
            <a:ext cx="9232900" cy="4787900"/>
          </a:xfrm>
          <a:prstGeom prst="rect">
            <a:avLst/>
          </a:prstGeom>
        </p:spPr>
      </p:pic>
    </p:spTree>
    <p:extLst>
      <p:ext uri="{BB962C8B-B14F-4D97-AF65-F5344CB8AC3E}">
        <p14:creationId xmlns:p14="http://schemas.microsoft.com/office/powerpoint/2010/main" val="2341257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Target variable</a:t>
            </a:r>
            <a:endParaRPr sz="2400"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Predictors</a:t>
            </a: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Models</a:t>
            </a:r>
            <a:endParaRPr sz="2400"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23" name="Google Shape;728;p24"/>
          <p:cNvSpPr/>
          <p:nvPr/>
        </p:nvSpPr>
        <p:spPr>
          <a:xfrm>
            <a:off x="-69850" y="0"/>
            <a:ext cx="2032000" cy="6858000"/>
          </a:xfrm>
          <a:prstGeom prst="rect">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544;p15"/>
          <p:cNvSpPr txBox="1"/>
          <p:nvPr/>
        </p:nvSpPr>
        <p:spPr>
          <a:xfrm>
            <a:off x="-86716" y="1935404"/>
            <a:ext cx="2118716" cy="134907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400"/>
            </a:pPr>
            <a:r>
              <a:rPr lang="en-US" sz="2400" b="1" dirty="0">
                <a:solidFill>
                  <a:schemeClr val="lt1"/>
                </a:solidFill>
                <a:latin typeface="Georgia"/>
                <a:ea typeface="Georgia"/>
                <a:cs typeface="Georgia"/>
                <a:sym typeface="Georgia"/>
              </a:rPr>
              <a:t>Correlation Matrix</a:t>
            </a:r>
            <a:endParaRPr lang="en-US" sz="2400" dirty="0"/>
          </a:p>
        </p:txBody>
      </p:sp>
      <p:pic>
        <p:nvPicPr>
          <p:cNvPr id="4" name="Picture 3" descr="Chart&#10;&#10;Description automatically generated">
            <a:extLst>
              <a:ext uri="{FF2B5EF4-FFF2-40B4-BE49-F238E27FC236}">
                <a16:creationId xmlns:a16="http://schemas.microsoft.com/office/drawing/2014/main" id="{29135290-5E9D-90DE-7A19-B38A9BBCB91A}"/>
              </a:ext>
            </a:extLst>
          </p:cNvPr>
          <p:cNvPicPr>
            <a:picLocks noChangeAspect="1"/>
          </p:cNvPicPr>
          <p:nvPr/>
        </p:nvPicPr>
        <p:blipFill>
          <a:blip r:embed="rId3"/>
          <a:stretch>
            <a:fillRect/>
          </a:stretch>
        </p:blipFill>
        <p:spPr>
          <a:xfrm>
            <a:off x="2502697" y="353961"/>
            <a:ext cx="8706078" cy="5884532"/>
          </a:xfrm>
          <a:prstGeom prst="rect">
            <a:avLst/>
          </a:prstGeom>
        </p:spPr>
      </p:pic>
    </p:spTree>
    <p:extLst>
      <p:ext uri="{BB962C8B-B14F-4D97-AF65-F5344CB8AC3E}">
        <p14:creationId xmlns:p14="http://schemas.microsoft.com/office/powerpoint/2010/main" val="250189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3"/>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 name="Google Shape;443;p13"/>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Google Shape;444;p13"/>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13"/>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13"/>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dirty="0"/>
          </a:p>
        </p:txBody>
      </p:sp>
      <p:sp>
        <p:nvSpPr>
          <p:cNvPr id="448" name="Google Shape;448;p13"/>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Preparation</a:t>
            </a:r>
            <a:endParaRPr/>
          </a:p>
        </p:txBody>
      </p:sp>
      <p:sp>
        <p:nvSpPr>
          <p:cNvPr id="449" name="Google Shape;449;p13"/>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Interpreting The Results</a:t>
            </a:r>
            <a:endParaRPr sz="2800">
              <a:solidFill>
                <a:schemeClr val="lt1"/>
              </a:solidFill>
              <a:latin typeface="Calibri"/>
              <a:ea typeface="Calibri"/>
              <a:cs typeface="Calibri"/>
              <a:sym typeface="Calibri"/>
            </a:endParaRPr>
          </a:p>
        </p:txBody>
      </p:sp>
      <p:sp>
        <p:nvSpPr>
          <p:cNvPr id="450" name="Google Shape;450;p13"/>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Source</a:t>
            </a:r>
            <a:endParaRPr sz="2800" b="1">
              <a:solidFill>
                <a:schemeClr val="lt1"/>
              </a:solidFill>
              <a:latin typeface="Calibri"/>
              <a:ea typeface="Calibri"/>
              <a:cs typeface="Calibri"/>
              <a:sym typeface="Calibri"/>
            </a:endParaRPr>
          </a:p>
        </p:txBody>
      </p:sp>
      <p:sp>
        <p:nvSpPr>
          <p:cNvPr id="451" name="Google Shape;451;p13"/>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a:solidFill>
                  <a:schemeClr val="lt1"/>
                </a:solidFill>
                <a:latin typeface="Calibri"/>
                <a:ea typeface="Calibri"/>
                <a:cs typeface="Calibri"/>
                <a:sym typeface="Calibri"/>
              </a:rPr>
              <a:t>Modeling</a:t>
            </a:r>
            <a:endParaRPr sz="2800">
              <a:solidFill>
                <a:schemeClr val="lt1"/>
              </a:solidFill>
              <a:latin typeface="Calibri"/>
              <a:ea typeface="Calibri"/>
              <a:cs typeface="Calibri"/>
              <a:sym typeface="Calibri"/>
            </a:endParaRPr>
          </a:p>
        </p:txBody>
      </p:sp>
      <p:sp>
        <p:nvSpPr>
          <p:cNvPr id="452" name="Google Shape;452;p13"/>
          <p:cNvSpPr/>
          <p:nvPr/>
        </p:nvSpPr>
        <p:spPr>
          <a:xfrm>
            <a:off x="838201" y="4009683"/>
            <a:ext cx="2480594" cy="492443"/>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Data Sources</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Dataset Description</a:t>
            </a:r>
            <a:endParaRPr/>
          </a:p>
        </p:txBody>
      </p:sp>
      <p:sp>
        <p:nvSpPr>
          <p:cNvPr id="453" name="Google Shape;453;p13"/>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Technique/solution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Inputs/output </a:t>
            </a:r>
            <a:endParaRPr/>
          </a:p>
        </p:txBody>
      </p:sp>
      <p:sp>
        <p:nvSpPr>
          <p:cNvPr id="454" name="Google Shape;454;p13"/>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Cleaning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Validation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Visualization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partition</a:t>
            </a:r>
            <a:endParaRPr/>
          </a:p>
        </p:txBody>
      </p:sp>
      <p:sp>
        <p:nvSpPr>
          <p:cNvPr id="455" name="Google Shape;455;p13"/>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Evaluation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Recommendations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Future Work</a:t>
            </a:r>
            <a:endParaRPr/>
          </a:p>
        </p:txBody>
      </p:sp>
      <p:sp>
        <p:nvSpPr>
          <p:cNvPr id="456" name="Google Shape;456;p13"/>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1</a:t>
            </a:r>
            <a:endParaRPr/>
          </a:p>
        </p:txBody>
      </p:sp>
      <p:sp>
        <p:nvSpPr>
          <p:cNvPr id="457" name="Google Shape;457;p13"/>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3</a:t>
            </a:r>
            <a:endParaRPr/>
          </a:p>
        </p:txBody>
      </p:sp>
      <p:sp>
        <p:nvSpPr>
          <p:cNvPr id="458" name="Google Shape;458;p13"/>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2</a:t>
            </a:r>
            <a:endParaRPr/>
          </a:p>
        </p:txBody>
      </p:sp>
      <p:sp>
        <p:nvSpPr>
          <p:cNvPr id="459" name="Google Shape;459;p13"/>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4</a:t>
            </a:r>
            <a:endParaRPr/>
          </a:p>
        </p:txBody>
      </p:sp>
      <p:grpSp>
        <p:nvGrpSpPr>
          <p:cNvPr id="460" name="Google Shape;460;p13"/>
          <p:cNvGrpSpPr/>
          <p:nvPr/>
        </p:nvGrpSpPr>
        <p:grpSpPr>
          <a:xfrm>
            <a:off x="660696" y="3400067"/>
            <a:ext cx="643467" cy="643467"/>
            <a:chOff x="5452533" y="822854"/>
            <a:chExt cx="643467" cy="643467"/>
          </a:xfrm>
        </p:grpSpPr>
        <p:sp>
          <p:nvSpPr>
            <p:cNvPr id="461" name="Google Shape;461;p13"/>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62" name="Google Shape;462;p13"/>
            <p:cNvGrpSpPr/>
            <p:nvPr/>
          </p:nvGrpSpPr>
          <p:grpSpPr>
            <a:xfrm>
              <a:off x="5631916" y="1001580"/>
              <a:ext cx="284701" cy="286014"/>
              <a:chOff x="7005638" y="3978275"/>
              <a:chExt cx="344488" cy="346076"/>
            </a:xfrm>
          </p:grpSpPr>
          <p:cxnSp>
            <p:nvCxnSpPr>
              <p:cNvPr id="463" name="Google Shape;463;p13"/>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464" name="Google Shape;464;p13"/>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465" name="Google Shape;465;p13"/>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466" name="Google Shape;466;p13"/>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467" name="Google Shape;467;p13"/>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68" name="Google Shape;468;p13"/>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469" name="Google Shape;469;p13"/>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13"/>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471" name="Google Shape;471;p13"/>
          <p:cNvGrpSpPr/>
          <p:nvPr/>
        </p:nvGrpSpPr>
        <p:grpSpPr>
          <a:xfrm>
            <a:off x="3394732" y="3711618"/>
            <a:ext cx="643467" cy="643467"/>
            <a:chOff x="5452533" y="2295736"/>
            <a:chExt cx="643467" cy="643467"/>
          </a:xfrm>
        </p:grpSpPr>
        <p:sp>
          <p:nvSpPr>
            <p:cNvPr id="472" name="Google Shape;472;p13"/>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73" name="Google Shape;473;p13"/>
            <p:cNvGrpSpPr/>
            <p:nvPr/>
          </p:nvGrpSpPr>
          <p:grpSpPr>
            <a:xfrm>
              <a:off x="5631260" y="2493487"/>
              <a:ext cx="286013" cy="247965"/>
              <a:chOff x="7726363" y="3648076"/>
              <a:chExt cx="346075" cy="300038"/>
            </a:xfrm>
          </p:grpSpPr>
          <p:sp>
            <p:nvSpPr>
              <p:cNvPr id="474" name="Google Shape;474;p13"/>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75" name="Google Shape;475;p13"/>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476" name="Google Shape;476;p13"/>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477" name="Google Shape;477;p13"/>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78" name="Google Shape;478;p13"/>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479" name="Google Shape;479;p13"/>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13"/>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81" name="Google Shape;481;p13"/>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482" name="Google Shape;482;p13"/>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483" name="Google Shape;483;p13"/>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484" name="Google Shape;484;p13"/>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485" name="Google Shape;485;p13"/>
          <p:cNvGrpSpPr/>
          <p:nvPr/>
        </p:nvGrpSpPr>
        <p:grpSpPr>
          <a:xfrm>
            <a:off x="8244267" y="2708048"/>
            <a:ext cx="643467" cy="643467"/>
            <a:chOff x="5452533" y="3768618"/>
            <a:chExt cx="643467" cy="643467"/>
          </a:xfrm>
        </p:grpSpPr>
        <p:sp>
          <p:nvSpPr>
            <p:cNvPr id="486" name="Google Shape;486;p13"/>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87" name="Google Shape;487;p13"/>
            <p:cNvGrpSpPr/>
            <p:nvPr/>
          </p:nvGrpSpPr>
          <p:grpSpPr>
            <a:xfrm>
              <a:off x="5631260" y="3947345"/>
              <a:ext cx="286013" cy="286013"/>
              <a:chOff x="8447088" y="3255963"/>
              <a:chExt cx="346075" cy="346075"/>
            </a:xfrm>
          </p:grpSpPr>
          <p:sp>
            <p:nvSpPr>
              <p:cNvPr id="488" name="Google Shape;488;p13"/>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13"/>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13"/>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491" name="Google Shape;491;p13"/>
          <p:cNvGrpSpPr/>
          <p:nvPr/>
        </p:nvGrpSpPr>
        <p:grpSpPr>
          <a:xfrm>
            <a:off x="10859825" y="4024169"/>
            <a:ext cx="794867" cy="724178"/>
            <a:chOff x="5387669" y="5200806"/>
            <a:chExt cx="872864" cy="724178"/>
          </a:xfrm>
        </p:grpSpPr>
        <p:sp>
          <p:nvSpPr>
            <p:cNvPr id="492" name="Google Shape;492;p13"/>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93" name="Google Shape;493;p13"/>
            <p:cNvGrpSpPr/>
            <p:nvPr/>
          </p:nvGrpSpPr>
          <p:grpSpPr>
            <a:xfrm>
              <a:off x="5631554" y="5365711"/>
              <a:ext cx="306753" cy="340536"/>
              <a:chOff x="6282098" y="4994979"/>
              <a:chExt cx="371171" cy="412047"/>
            </a:xfrm>
          </p:grpSpPr>
          <p:sp>
            <p:nvSpPr>
              <p:cNvPr id="494" name="Google Shape;494;p13"/>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95" name="Google Shape;495;p13"/>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496" name="Google Shape;496;p13"/>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497" name="Google Shape;497;p13"/>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498" name="Google Shape;498;p13"/>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499" name="Google Shape;499;p13"/>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500" name="Google Shape;500;p13"/>
          <p:cNvSpPr/>
          <p:nvPr/>
        </p:nvSpPr>
        <p:spPr>
          <a:xfrm>
            <a:off x="5985068" y="1391043"/>
            <a:ext cx="2768909" cy="4375500"/>
          </a:xfrm>
          <a:prstGeom prst="rect">
            <a:avLst/>
          </a:prstGeom>
          <a:noFill/>
          <a:ln w="41275" cap="flat" cmpd="thickThin">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13"/>
          <p:cNvSpPr/>
          <p:nvPr/>
        </p:nvSpPr>
        <p:spPr>
          <a:xfrm>
            <a:off x="8782632" y="1419726"/>
            <a:ext cx="3031414"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13"/>
          <p:cNvSpPr/>
          <p:nvPr/>
        </p:nvSpPr>
        <p:spPr>
          <a:xfrm>
            <a:off x="377954" y="1419725"/>
            <a:ext cx="5562144"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Rectangle 62">
            <a:extLst>
              <a:ext uri="{FF2B5EF4-FFF2-40B4-BE49-F238E27FC236}">
                <a16:creationId xmlns:a16="http://schemas.microsoft.com/office/drawing/2014/main" id="{1D73F5F9-BC35-6748-870E-4DAEA7EBAE5D}"/>
              </a:ext>
            </a:extLst>
          </p:cNvPr>
          <p:cNvSpPr/>
          <p:nvPr/>
        </p:nvSpPr>
        <p:spPr>
          <a:xfrm>
            <a:off x="377953" y="93432"/>
            <a:ext cx="11436093" cy="11911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rial Rounded MT Bold" panose="020F0704030504030204" pitchFamily="34" charset="0"/>
              </a:rPr>
              <a:t>Project Flow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4"/>
          <p:cNvSpPr/>
          <p:nvPr/>
        </p:nvSpPr>
        <p:spPr>
          <a:xfrm>
            <a:off x="-69850" y="0"/>
            <a:ext cx="2032000" cy="6858000"/>
          </a:xfrm>
          <a:prstGeom prst="rect">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Rformula</a:t>
            </a: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22" name="Google Shape;544;p15"/>
          <p:cNvSpPr txBox="1"/>
          <p:nvPr/>
        </p:nvSpPr>
        <p:spPr>
          <a:xfrm>
            <a:off x="0" y="-80962"/>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400"/>
            </a:pPr>
            <a:r>
              <a:rPr lang="en-US" sz="2400" b="1" dirty="0">
                <a:solidFill>
                  <a:schemeClr val="lt1"/>
                </a:solidFill>
                <a:latin typeface="Georgia"/>
                <a:ea typeface="Georgia"/>
                <a:cs typeface="Georgia"/>
                <a:sym typeface="Georgia"/>
              </a:rPr>
              <a:t>Model Algorithms</a:t>
            </a:r>
            <a:endParaRPr lang="en-US" sz="2400" dirty="0"/>
          </a:p>
        </p:txBody>
      </p:sp>
      <p:pic>
        <p:nvPicPr>
          <p:cNvPr id="5" name="Picture 4" descr="Text&#10;&#10;Description automatically generated">
            <a:extLst>
              <a:ext uri="{FF2B5EF4-FFF2-40B4-BE49-F238E27FC236}">
                <a16:creationId xmlns:a16="http://schemas.microsoft.com/office/drawing/2014/main" id="{8702198D-8251-9EAC-3680-C8C0C67292D4}"/>
              </a:ext>
            </a:extLst>
          </p:cNvPr>
          <p:cNvPicPr>
            <a:picLocks noChangeAspect="1"/>
          </p:cNvPicPr>
          <p:nvPr/>
        </p:nvPicPr>
        <p:blipFill>
          <a:blip r:embed="rId3"/>
          <a:stretch>
            <a:fillRect/>
          </a:stretch>
        </p:blipFill>
        <p:spPr>
          <a:xfrm>
            <a:off x="2792227" y="1054100"/>
            <a:ext cx="7823200" cy="4749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4"/>
          <p:cNvSpPr/>
          <p:nvPr/>
        </p:nvSpPr>
        <p:spPr>
          <a:xfrm>
            <a:off x="-69850" y="0"/>
            <a:ext cx="2032000" cy="6858000"/>
          </a:xfrm>
          <a:prstGeom prst="rect">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Classification ML Models</a:t>
            </a: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14</a:t>
            </a:fld>
            <a:endParaRPr/>
          </a:p>
        </p:txBody>
      </p:sp>
      <p:sp>
        <p:nvSpPr>
          <p:cNvPr id="22" name="Google Shape;544;p15"/>
          <p:cNvSpPr txBox="1"/>
          <p:nvPr/>
        </p:nvSpPr>
        <p:spPr>
          <a:xfrm>
            <a:off x="0" y="-80962"/>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400"/>
            </a:pPr>
            <a:r>
              <a:rPr lang="en-US" sz="2400" b="1" dirty="0">
                <a:solidFill>
                  <a:schemeClr val="lt1"/>
                </a:solidFill>
                <a:latin typeface="Georgia"/>
                <a:ea typeface="Georgia"/>
                <a:cs typeface="Georgia"/>
                <a:sym typeface="Georgia"/>
              </a:rPr>
              <a:t>Model Algorithms</a:t>
            </a:r>
            <a:endParaRPr lang="en-US" sz="2400" dirty="0"/>
          </a:p>
        </p:txBody>
      </p:sp>
      <p:pic>
        <p:nvPicPr>
          <p:cNvPr id="3" name="Picture 2" descr="Table&#10;&#10;Description automatically generated">
            <a:extLst>
              <a:ext uri="{FF2B5EF4-FFF2-40B4-BE49-F238E27FC236}">
                <a16:creationId xmlns:a16="http://schemas.microsoft.com/office/drawing/2014/main" id="{4BC10DA5-7E52-3F3D-DE6D-B1113E98721D}"/>
              </a:ext>
            </a:extLst>
          </p:cNvPr>
          <p:cNvPicPr>
            <a:picLocks noChangeAspect="1"/>
          </p:cNvPicPr>
          <p:nvPr/>
        </p:nvPicPr>
        <p:blipFill>
          <a:blip r:embed="rId3"/>
          <a:stretch>
            <a:fillRect/>
          </a:stretch>
        </p:blipFill>
        <p:spPr>
          <a:xfrm>
            <a:off x="2451042" y="516194"/>
            <a:ext cx="8148052" cy="5633883"/>
          </a:xfrm>
          <a:prstGeom prst="rect">
            <a:avLst/>
          </a:prstGeom>
        </p:spPr>
      </p:pic>
      <p:sp>
        <p:nvSpPr>
          <p:cNvPr id="2" name="TextBox 1">
            <a:extLst>
              <a:ext uri="{FF2B5EF4-FFF2-40B4-BE49-F238E27FC236}">
                <a16:creationId xmlns:a16="http://schemas.microsoft.com/office/drawing/2014/main" id="{08A011FC-95FB-41E4-BDF2-F6753F5049B7}"/>
              </a:ext>
            </a:extLst>
          </p:cNvPr>
          <p:cNvSpPr txBox="1"/>
          <p:nvPr/>
        </p:nvSpPr>
        <p:spPr>
          <a:xfrm>
            <a:off x="9132570" y="516194"/>
            <a:ext cx="2846070" cy="307777"/>
          </a:xfrm>
          <a:prstGeom prst="rect">
            <a:avLst/>
          </a:prstGeom>
          <a:noFill/>
        </p:spPr>
        <p:txBody>
          <a:bodyPr wrap="square" rtlCol="0">
            <a:spAutoFit/>
          </a:bodyPr>
          <a:lstStyle/>
          <a:p>
            <a:pPr algn="ctr"/>
            <a:r>
              <a:rPr lang="en-IN" dirty="0">
                <a:solidFill>
                  <a:schemeClr val="tx2">
                    <a:lumMod val="25000"/>
                  </a:schemeClr>
                </a:solidFill>
                <a:latin typeface="Arial Rounded MT Bold" panose="020F0704030504030204" pitchFamily="34" charset="0"/>
              </a:rPr>
              <a:t>Creating pipeline</a:t>
            </a:r>
          </a:p>
        </p:txBody>
      </p:sp>
      <p:sp>
        <p:nvSpPr>
          <p:cNvPr id="19" name="TextBox 18">
            <a:extLst>
              <a:ext uri="{FF2B5EF4-FFF2-40B4-BE49-F238E27FC236}">
                <a16:creationId xmlns:a16="http://schemas.microsoft.com/office/drawing/2014/main" id="{BF57CE25-3ED3-487F-940F-738EDC309CDB}"/>
              </a:ext>
            </a:extLst>
          </p:cNvPr>
          <p:cNvSpPr txBox="1"/>
          <p:nvPr/>
        </p:nvSpPr>
        <p:spPr>
          <a:xfrm>
            <a:off x="9176059" y="3574634"/>
            <a:ext cx="2846070" cy="307777"/>
          </a:xfrm>
          <a:prstGeom prst="rect">
            <a:avLst/>
          </a:prstGeom>
          <a:noFill/>
        </p:spPr>
        <p:txBody>
          <a:bodyPr wrap="square" rtlCol="0">
            <a:spAutoFit/>
          </a:bodyPr>
          <a:lstStyle/>
          <a:p>
            <a:pPr algn="ctr"/>
            <a:r>
              <a:rPr lang="en-IN" dirty="0">
                <a:solidFill>
                  <a:schemeClr val="tx2">
                    <a:lumMod val="25000"/>
                  </a:schemeClr>
                </a:solidFill>
                <a:latin typeface="Arial Rounded MT Bold" panose="020F0704030504030204" pitchFamily="34" charset="0"/>
              </a:rPr>
              <a:t>Random Forest Model</a:t>
            </a:r>
          </a:p>
        </p:txBody>
      </p:sp>
      <p:sp>
        <p:nvSpPr>
          <p:cNvPr id="20" name="TextBox 19">
            <a:extLst>
              <a:ext uri="{FF2B5EF4-FFF2-40B4-BE49-F238E27FC236}">
                <a16:creationId xmlns:a16="http://schemas.microsoft.com/office/drawing/2014/main" id="{DD6F8F8A-987E-4252-AE6C-C9BB85427FED}"/>
              </a:ext>
            </a:extLst>
          </p:cNvPr>
          <p:cNvSpPr txBox="1"/>
          <p:nvPr/>
        </p:nvSpPr>
        <p:spPr>
          <a:xfrm>
            <a:off x="9275282" y="1614745"/>
            <a:ext cx="2846070" cy="307777"/>
          </a:xfrm>
          <a:prstGeom prst="rect">
            <a:avLst/>
          </a:prstGeom>
          <a:noFill/>
        </p:spPr>
        <p:txBody>
          <a:bodyPr wrap="square" rtlCol="0">
            <a:spAutoFit/>
          </a:bodyPr>
          <a:lstStyle/>
          <a:p>
            <a:pPr algn="ctr"/>
            <a:r>
              <a:rPr lang="en-IN" dirty="0">
                <a:solidFill>
                  <a:schemeClr val="tx2">
                    <a:lumMod val="25000"/>
                  </a:schemeClr>
                </a:solidFill>
                <a:latin typeface="Arial Rounded MT Bold" panose="020F0704030504030204" pitchFamily="34" charset="0"/>
              </a:rPr>
              <a:t>GBT classifier Model</a:t>
            </a:r>
          </a:p>
        </p:txBody>
      </p:sp>
      <p:sp>
        <p:nvSpPr>
          <p:cNvPr id="23" name="TextBox 22">
            <a:extLst>
              <a:ext uri="{FF2B5EF4-FFF2-40B4-BE49-F238E27FC236}">
                <a16:creationId xmlns:a16="http://schemas.microsoft.com/office/drawing/2014/main" id="{A63E2B82-9B0F-4945-8CE9-E24A2DE6D667}"/>
              </a:ext>
            </a:extLst>
          </p:cNvPr>
          <p:cNvSpPr txBox="1"/>
          <p:nvPr/>
        </p:nvSpPr>
        <p:spPr>
          <a:xfrm>
            <a:off x="9275282" y="4454331"/>
            <a:ext cx="2846070" cy="307777"/>
          </a:xfrm>
          <a:prstGeom prst="rect">
            <a:avLst/>
          </a:prstGeom>
          <a:noFill/>
        </p:spPr>
        <p:txBody>
          <a:bodyPr wrap="square" rtlCol="0">
            <a:spAutoFit/>
          </a:bodyPr>
          <a:lstStyle/>
          <a:p>
            <a:pPr algn="ctr"/>
            <a:r>
              <a:rPr lang="en-IN" dirty="0">
                <a:solidFill>
                  <a:schemeClr val="tx2">
                    <a:lumMod val="25000"/>
                  </a:schemeClr>
                </a:solidFill>
                <a:latin typeface="Arial Rounded MT Bold" panose="020F0704030504030204" pitchFamily="34" charset="0"/>
              </a:rPr>
              <a:t>SVM Model</a:t>
            </a:r>
          </a:p>
        </p:txBody>
      </p:sp>
    </p:spTree>
    <p:extLst>
      <p:ext uri="{BB962C8B-B14F-4D97-AF65-F5344CB8AC3E}">
        <p14:creationId xmlns:p14="http://schemas.microsoft.com/office/powerpoint/2010/main" val="3017243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26"/>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1" name="Google Shape;761;p26"/>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2" name="Google Shape;762;p26"/>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3" name="Google Shape;763;p26"/>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4" name="Google Shape;764;p26"/>
          <p:cNvSpPr txBox="1"/>
          <p:nvPr/>
        </p:nvSpPr>
        <p:spPr>
          <a:xfrm>
            <a:off x="377953" y="424212"/>
            <a:ext cx="11436096" cy="830997"/>
          </a:xfrm>
          <a:prstGeom prst="rect">
            <a:avLst/>
          </a:prstGeom>
          <a:solidFill>
            <a:srgbClr val="92D050"/>
          </a:solidFill>
          <a:ln w="12700" cap="flat" cmpd="sng">
            <a:solidFill>
              <a:srgbClr val="8C3A38"/>
            </a:solidFill>
            <a:prstDash val="solid"/>
            <a:miter lim="800000"/>
            <a:headEnd type="none" w="sm" len="sm"/>
            <a:tailEnd type="none" w="sm" len="sm"/>
          </a:ln>
        </p:spPr>
        <p:txBody>
          <a:bodyPr spcFirstLastPara="1" wrap="square" lIns="0" tIns="0" rIns="0" bIns="0" anchor="t" anchorCtr="0">
            <a:spAutoFit/>
          </a:bodyPr>
          <a:lstStyle/>
          <a:p>
            <a:pPr marL="0" marR="0" lvl="0" indent="0" algn="ctr" rtl="0">
              <a:spcBef>
                <a:spcPts val="0"/>
              </a:spcBef>
              <a:spcAft>
                <a:spcPts val="0"/>
              </a:spcAft>
              <a:buNone/>
            </a:pPr>
            <a:r>
              <a:rPr lang="en-US" sz="5400" dirty="0">
                <a:solidFill>
                  <a:schemeClr val="lt1"/>
                </a:solidFill>
                <a:latin typeface="Arial Rounded MT Bold" panose="020F0704030504030204" pitchFamily="34" charset="0"/>
                <a:ea typeface="Calibri"/>
                <a:cs typeface="Calibri"/>
                <a:sym typeface="Calibri"/>
              </a:rPr>
              <a:t>Project Flow</a:t>
            </a:r>
            <a:endParaRPr dirty="0">
              <a:latin typeface="Arial Rounded MT Bold" panose="020F0704030504030204" pitchFamily="34" charset="0"/>
            </a:endParaRPr>
          </a:p>
        </p:txBody>
      </p:sp>
      <p:sp>
        <p:nvSpPr>
          <p:cNvPr id="765" name="Google Shape;765;p26"/>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766" name="Google Shape;766;p26"/>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Preparation</a:t>
            </a:r>
            <a:endParaRPr/>
          </a:p>
        </p:txBody>
      </p:sp>
      <p:sp>
        <p:nvSpPr>
          <p:cNvPr id="767" name="Google Shape;767;p26"/>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Interpreting the Results</a:t>
            </a:r>
            <a:endParaRPr sz="2800">
              <a:solidFill>
                <a:schemeClr val="lt1"/>
              </a:solidFill>
              <a:latin typeface="Calibri"/>
              <a:ea typeface="Calibri"/>
              <a:cs typeface="Calibri"/>
              <a:sym typeface="Calibri"/>
            </a:endParaRPr>
          </a:p>
        </p:txBody>
      </p:sp>
      <p:sp>
        <p:nvSpPr>
          <p:cNvPr id="768" name="Google Shape;768;p26"/>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Source</a:t>
            </a:r>
            <a:endParaRPr sz="2800" b="1">
              <a:solidFill>
                <a:schemeClr val="lt1"/>
              </a:solidFill>
              <a:latin typeface="Calibri"/>
              <a:ea typeface="Calibri"/>
              <a:cs typeface="Calibri"/>
              <a:sym typeface="Calibri"/>
            </a:endParaRPr>
          </a:p>
        </p:txBody>
      </p:sp>
      <p:sp>
        <p:nvSpPr>
          <p:cNvPr id="769" name="Google Shape;769;p26"/>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a:solidFill>
                  <a:schemeClr val="lt1"/>
                </a:solidFill>
                <a:latin typeface="Calibri"/>
                <a:ea typeface="Calibri"/>
                <a:cs typeface="Calibri"/>
                <a:sym typeface="Calibri"/>
              </a:rPr>
              <a:t>Modeling</a:t>
            </a:r>
            <a:endParaRPr sz="2800">
              <a:solidFill>
                <a:schemeClr val="lt1"/>
              </a:solidFill>
              <a:latin typeface="Calibri"/>
              <a:ea typeface="Calibri"/>
              <a:cs typeface="Calibri"/>
              <a:sym typeface="Calibri"/>
            </a:endParaRPr>
          </a:p>
        </p:txBody>
      </p:sp>
      <p:sp>
        <p:nvSpPr>
          <p:cNvPr id="770" name="Google Shape;770;p26"/>
          <p:cNvSpPr/>
          <p:nvPr/>
        </p:nvSpPr>
        <p:spPr>
          <a:xfrm>
            <a:off x="838201" y="4009683"/>
            <a:ext cx="2480594" cy="492443"/>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Data Sources</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Dataset Description</a:t>
            </a:r>
            <a:endParaRPr/>
          </a:p>
        </p:txBody>
      </p:sp>
      <p:sp>
        <p:nvSpPr>
          <p:cNvPr id="771" name="Google Shape;771;p26"/>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Technique/solution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Inputs/output </a:t>
            </a:r>
            <a:endParaRPr/>
          </a:p>
        </p:txBody>
      </p:sp>
      <p:sp>
        <p:nvSpPr>
          <p:cNvPr id="772" name="Google Shape;772;p26"/>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Cleaning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Validation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Visualization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partition</a:t>
            </a:r>
            <a:endParaRPr/>
          </a:p>
        </p:txBody>
      </p:sp>
      <p:sp>
        <p:nvSpPr>
          <p:cNvPr id="773" name="Google Shape;773;p26"/>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Evaluation Result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Recommendations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Future Work</a:t>
            </a:r>
            <a:endParaRPr dirty="0"/>
          </a:p>
        </p:txBody>
      </p:sp>
      <p:sp>
        <p:nvSpPr>
          <p:cNvPr id="774" name="Google Shape;774;p26"/>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1</a:t>
            </a:r>
            <a:endParaRPr/>
          </a:p>
        </p:txBody>
      </p:sp>
      <p:sp>
        <p:nvSpPr>
          <p:cNvPr id="775" name="Google Shape;775;p26"/>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3</a:t>
            </a:r>
            <a:endParaRPr/>
          </a:p>
        </p:txBody>
      </p:sp>
      <p:sp>
        <p:nvSpPr>
          <p:cNvPr id="776" name="Google Shape;776;p26"/>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2</a:t>
            </a:r>
            <a:endParaRPr/>
          </a:p>
        </p:txBody>
      </p:sp>
      <p:sp>
        <p:nvSpPr>
          <p:cNvPr id="777" name="Google Shape;777;p26"/>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4</a:t>
            </a:r>
            <a:endParaRPr/>
          </a:p>
        </p:txBody>
      </p:sp>
      <p:grpSp>
        <p:nvGrpSpPr>
          <p:cNvPr id="778" name="Google Shape;778;p26"/>
          <p:cNvGrpSpPr/>
          <p:nvPr/>
        </p:nvGrpSpPr>
        <p:grpSpPr>
          <a:xfrm>
            <a:off x="660696" y="3400067"/>
            <a:ext cx="643467" cy="643467"/>
            <a:chOff x="5452533" y="822854"/>
            <a:chExt cx="643467" cy="643467"/>
          </a:xfrm>
        </p:grpSpPr>
        <p:sp>
          <p:nvSpPr>
            <p:cNvPr id="779" name="Google Shape;779;p26"/>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80" name="Google Shape;780;p26"/>
            <p:cNvGrpSpPr/>
            <p:nvPr/>
          </p:nvGrpSpPr>
          <p:grpSpPr>
            <a:xfrm>
              <a:off x="5631916" y="1001580"/>
              <a:ext cx="284701" cy="286014"/>
              <a:chOff x="7005638" y="3978275"/>
              <a:chExt cx="344488" cy="346076"/>
            </a:xfrm>
          </p:grpSpPr>
          <p:cxnSp>
            <p:nvCxnSpPr>
              <p:cNvPr id="781" name="Google Shape;781;p26"/>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782" name="Google Shape;782;p26"/>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783" name="Google Shape;783;p26"/>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784" name="Google Shape;784;p26"/>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785" name="Google Shape;785;p26"/>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86" name="Google Shape;786;p26"/>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787" name="Google Shape;787;p26"/>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26"/>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789" name="Google Shape;789;p26"/>
          <p:cNvGrpSpPr/>
          <p:nvPr/>
        </p:nvGrpSpPr>
        <p:grpSpPr>
          <a:xfrm>
            <a:off x="3394732" y="3711618"/>
            <a:ext cx="643467" cy="643467"/>
            <a:chOff x="5452533" y="2295736"/>
            <a:chExt cx="643467" cy="643467"/>
          </a:xfrm>
        </p:grpSpPr>
        <p:sp>
          <p:nvSpPr>
            <p:cNvPr id="790" name="Google Shape;790;p26"/>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91" name="Google Shape;791;p26"/>
            <p:cNvGrpSpPr/>
            <p:nvPr/>
          </p:nvGrpSpPr>
          <p:grpSpPr>
            <a:xfrm>
              <a:off x="5631260" y="2493487"/>
              <a:ext cx="286013" cy="247965"/>
              <a:chOff x="7726363" y="3648076"/>
              <a:chExt cx="346075" cy="300038"/>
            </a:xfrm>
          </p:grpSpPr>
          <p:sp>
            <p:nvSpPr>
              <p:cNvPr id="792" name="Google Shape;792;p26"/>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93" name="Google Shape;793;p26"/>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794" name="Google Shape;794;p26"/>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795" name="Google Shape;795;p26"/>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96" name="Google Shape;796;p26"/>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797" name="Google Shape;797;p26"/>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26"/>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99" name="Google Shape;799;p26"/>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800" name="Google Shape;800;p26"/>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801" name="Google Shape;801;p26"/>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802" name="Google Shape;802;p26"/>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803" name="Google Shape;803;p26"/>
          <p:cNvGrpSpPr/>
          <p:nvPr/>
        </p:nvGrpSpPr>
        <p:grpSpPr>
          <a:xfrm>
            <a:off x="8244267" y="2708048"/>
            <a:ext cx="643467" cy="643467"/>
            <a:chOff x="5452533" y="3768618"/>
            <a:chExt cx="643467" cy="643467"/>
          </a:xfrm>
        </p:grpSpPr>
        <p:sp>
          <p:nvSpPr>
            <p:cNvPr id="804" name="Google Shape;804;p26"/>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05" name="Google Shape;805;p26"/>
            <p:cNvGrpSpPr/>
            <p:nvPr/>
          </p:nvGrpSpPr>
          <p:grpSpPr>
            <a:xfrm>
              <a:off x="5631260" y="3947345"/>
              <a:ext cx="286013" cy="286013"/>
              <a:chOff x="8447088" y="3255963"/>
              <a:chExt cx="346075" cy="346075"/>
            </a:xfrm>
          </p:grpSpPr>
          <p:sp>
            <p:nvSpPr>
              <p:cNvPr id="806" name="Google Shape;806;p26"/>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26"/>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26"/>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809" name="Google Shape;809;p26"/>
          <p:cNvGrpSpPr/>
          <p:nvPr/>
        </p:nvGrpSpPr>
        <p:grpSpPr>
          <a:xfrm>
            <a:off x="10859825" y="4024169"/>
            <a:ext cx="794867" cy="724178"/>
            <a:chOff x="5387669" y="5200806"/>
            <a:chExt cx="872864" cy="724178"/>
          </a:xfrm>
        </p:grpSpPr>
        <p:sp>
          <p:nvSpPr>
            <p:cNvPr id="810" name="Google Shape;810;p26"/>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11" name="Google Shape;811;p26"/>
            <p:cNvGrpSpPr/>
            <p:nvPr/>
          </p:nvGrpSpPr>
          <p:grpSpPr>
            <a:xfrm>
              <a:off x="5631554" y="5365711"/>
              <a:ext cx="306753" cy="340536"/>
              <a:chOff x="6282098" y="4994979"/>
              <a:chExt cx="371171" cy="412047"/>
            </a:xfrm>
          </p:grpSpPr>
          <p:sp>
            <p:nvSpPr>
              <p:cNvPr id="812" name="Google Shape;812;p26"/>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13" name="Google Shape;813;p26"/>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814" name="Google Shape;814;p26"/>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815" name="Google Shape;815;p26"/>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816" name="Google Shape;816;p26"/>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817" name="Google Shape;817;p26"/>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18" name="Google Shape;818;p26"/>
          <p:cNvSpPr/>
          <p:nvPr/>
        </p:nvSpPr>
        <p:spPr>
          <a:xfrm>
            <a:off x="8801375" y="1452707"/>
            <a:ext cx="2768909" cy="4375500"/>
          </a:xfrm>
          <a:prstGeom prst="rect">
            <a:avLst/>
          </a:prstGeom>
          <a:noFill/>
          <a:ln w="41275" cap="flat" cmpd="thickThin">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26"/>
          <p:cNvSpPr/>
          <p:nvPr/>
        </p:nvSpPr>
        <p:spPr>
          <a:xfrm>
            <a:off x="377954" y="1419725"/>
            <a:ext cx="8319878"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p:nvPr/>
        </p:nvSpPr>
        <p:spPr>
          <a:xfrm>
            <a:off x="0" y="0"/>
            <a:ext cx="1571626" cy="6858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dirty="0">
              <a:solidFill>
                <a:schemeClr val="lt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531" name="Google Shape;531;p15"/>
          <p:cNvSpPr txBox="1">
            <a:spLocks noGrp="1"/>
          </p:cNvSpPr>
          <p:nvPr>
            <p:ph type="body" idx="1"/>
          </p:nvPr>
        </p:nvSpPr>
        <p:spPr>
          <a:xfrm>
            <a:off x="0" y="3022958"/>
            <a:ext cx="1571626" cy="155892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dirty="0">
                <a:solidFill>
                  <a:schemeClr val="lt1"/>
                </a:solidFill>
                <a:latin typeface="Georgia" panose="02040502050405020303" pitchFamily="18" charset="0"/>
                <a:ea typeface="Calibri"/>
                <a:cs typeface="Calibri"/>
                <a:sym typeface="Calibri"/>
              </a:rPr>
              <a:t>Evaluate the best model</a:t>
            </a:r>
          </a:p>
          <a:p>
            <a:pPr marL="0" lvl="0" indent="0" algn="l" rtl="0">
              <a:lnSpc>
                <a:spcPct val="90000"/>
              </a:lnSpc>
              <a:spcBef>
                <a:spcPts val="0"/>
              </a:spcBef>
              <a:spcAft>
                <a:spcPts val="0"/>
              </a:spcAft>
              <a:buClr>
                <a:schemeClr val="lt1"/>
              </a:buClr>
              <a:buSzPts val="3200"/>
              <a:buFont typeface="Calibri"/>
              <a:buNone/>
            </a:pPr>
            <a:endParaRPr sz="2400" dirty="0">
              <a:solidFill>
                <a:schemeClr val="lt1"/>
              </a:solidFill>
              <a:latin typeface="Georgia" panose="02040502050405020303" pitchFamily="18" charset="0"/>
              <a:ea typeface="Calibri"/>
              <a:cs typeface="Calibri"/>
              <a:sym typeface="Calibri"/>
            </a:endParaRPr>
          </a:p>
        </p:txBody>
      </p:sp>
      <p:grpSp>
        <p:nvGrpSpPr>
          <p:cNvPr id="532" name="Google Shape;532;p15"/>
          <p:cNvGrpSpPr/>
          <p:nvPr/>
        </p:nvGrpSpPr>
        <p:grpSpPr>
          <a:xfrm>
            <a:off x="66675" y="2073933"/>
            <a:ext cx="403226" cy="405083"/>
            <a:chOff x="4841875" y="3978275"/>
            <a:chExt cx="344488" cy="346075"/>
          </a:xfrm>
        </p:grpSpPr>
        <p:sp>
          <p:nvSpPr>
            <p:cNvPr id="533" name="Google Shape;533;p15"/>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34" name="Google Shape;534;p15"/>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5" name="Google Shape;535;p15"/>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6" name="Google Shape;536;p15"/>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7" name="Google Shape;537;p15"/>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8" name="Google Shape;538;p15"/>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9" name="Google Shape;539;p15"/>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40" name="Google Shape;540;p15"/>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541" name="Google Shape;541;p15"/>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3" name="Google Shape;543;p1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16</a:t>
            </a:fld>
            <a:endParaRPr/>
          </a:p>
        </p:txBody>
      </p:sp>
      <p:sp>
        <p:nvSpPr>
          <p:cNvPr id="544" name="Google Shape;544;p15"/>
          <p:cNvSpPr txBox="1"/>
          <p:nvPr/>
        </p:nvSpPr>
        <p:spPr>
          <a:xfrm>
            <a:off x="0" y="298091"/>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800"/>
            </a:pPr>
            <a:endParaRPr lang="en-US" sz="2400" b="1" dirty="0">
              <a:solidFill>
                <a:schemeClr val="lt1"/>
              </a:solidFill>
              <a:latin typeface="Georgia"/>
              <a:ea typeface="Georgia"/>
              <a:cs typeface="Georgia"/>
              <a:sym typeface="Georgia"/>
            </a:endParaRPr>
          </a:p>
        </p:txBody>
      </p:sp>
      <p:sp>
        <p:nvSpPr>
          <p:cNvPr id="5" name="TextBox 4">
            <a:extLst>
              <a:ext uri="{FF2B5EF4-FFF2-40B4-BE49-F238E27FC236}">
                <a16:creationId xmlns:a16="http://schemas.microsoft.com/office/drawing/2014/main" id="{57C4F935-7FB0-45FD-D106-0B68EF2E7D46}"/>
              </a:ext>
            </a:extLst>
          </p:cNvPr>
          <p:cNvSpPr txBox="1"/>
          <p:nvPr/>
        </p:nvSpPr>
        <p:spPr>
          <a:xfrm>
            <a:off x="2470797" y="5971991"/>
            <a:ext cx="8311891" cy="400110"/>
          </a:xfrm>
          <a:prstGeom prst="rect">
            <a:avLst/>
          </a:prstGeom>
          <a:solidFill>
            <a:srgbClr val="92D050"/>
          </a:solidFill>
          <a:ln>
            <a:solidFill>
              <a:srgbClr val="FF0000"/>
            </a:solidFill>
          </a:ln>
        </p:spPr>
        <p:txBody>
          <a:bodyPr wrap="none" rtlCol="0">
            <a:spAutoFit/>
          </a:bodyPr>
          <a:lstStyle/>
          <a:p>
            <a:r>
              <a:rPr lang="en-US" sz="2000" b="1" i="1" dirty="0"/>
              <a:t>GBT Classifier(maxDepth=5) is the best model with accuracy ~70%</a:t>
            </a:r>
          </a:p>
        </p:txBody>
      </p:sp>
      <p:pic>
        <p:nvPicPr>
          <p:cNvPr id="14" name="Picture 13" descr="Chart, bar chart&#10;&#10;Description automatically generated">
            <a:extLst>
              <a:ext uri="{FF2B5EF4-FFF2-40B4-BE49-F238E27FC236}">
                <a16:creationId xmlns:a16="http://schemas.microsoft.com/office/drawing/2014/main" id="{568EC19A-63C0-7311-DEF0-11D28C0B775D}"/>
              </a:ext>
            </a:extLst>
          </p:cNvPr>
          <p:cNvPicPr>
            <a:picLocks noChangeAspect="1"/>
          </p:cNvPicPr>
          <p:nvPr/>
        </p:nvPicPr>
        <p:blipFill>
          <a:blip r:embed="rId3"/>
          <a:stretch>
            <a:fillRect/>
          </a:stretch>
        </p:blipFill>
        <p:spPr>
          <a:xfrm>
            <a:off x="2470797" y="147484"/>
            <a:ext cx="8723229" cy="5678129"/>
          </a:xfrm>
          <a:prstGeom prst="rect">
            <a:avLst/>
          </a:prstGeom>
        </p:spPr>
      </p:pic>
    </p:spTree>
    <p:extLst>
      <p:ext uri="{BB962C8B-B14F-4D97-AF65-F5344CB8AC3E}">
        <p14:creationId xmlns:p14="http://schemas.microsoft.com/office/powerpoint/2010/main" val="2968147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p:nvPr/>
        </p:nvSpPr>
        <p:spPr>
          <a:xfrm>
            <a:off x="0" y="0"/>
            <a:ext cx="1571626" cy="6858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5"/>
          <p:cNvSpPr txBox="1">
            <a:spLocks noGrp="1"/>
          </p:cNvSpPr>
          <p:nvPr>
            <p:ph type="body" idx="1"/>
          </p:nvPr>
        </p:nvSpPr>
        <p:spPr>
          <a:xfrm>
            <a:off x="0" y="3022957"/>
            <a:ext cx="1571626" cy="13560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dirty="0">
                <a:solidFill>
                  <a:schemeClr val="lt1"/>
                </a:solidFill>
                <a:latin typeface="Georgia" panose="02040502050405020303" pitchFamily="18" charset="0"/>
                <a:ea typeface="Calibri"/>
                <a:cs typeface="Calibri"/>
                <a:sym typeface="Calibri"/>
              </a:rPr>
              <a:t>Confusion Matrix of the best model</a:t>
            </a:r>
          </a:p>
          <a:p>
            <a:pPr marL="0" lvl="0" indent="0" algn="l" rtl="0">
              <a:lnSpc>
                <a:spcPct val="90000"/>
              </a:lnSpc>
              <a:spcBef>
                <a:spcPts val="0"/>
              </a:spcBef>
              <a:spcAft>
                <a:spcPts val="0"/>
              </a:spcAft>
              <a:buClr>
                <a:schemeClr val="lt1"/>
              </a:buClr>
              <a:buSzPts val="3200"/>
              <a:buFont typeface="Calibri"/>
              <a:buNone/>
            </a:pPr>
            <a:endParaRPr sz="2400" i="1" dirty="0">
              <a:solidFill>
                <a:schemeClr val="lt1"/>
              </a:solidFill>
              <a:latin typeface="Georgia" panose="02040502050405020303" pitchFamily="18" charset="0"/>
              <a:ea typeface="Calibri"/>
              <a:cs typeface="Calibri"/>
              <a:sym typeface="Calibri"/>
            </a:endParaRPr>
          </a:p>
        </p:txBody>
      </p:sp>
      <p:grpSp>
        <p:nvGrpSpPr>
          <p:cNvPr id="532" name="Google Shape;532;p15"/>
          <p:cNvGrpSpPr/>
          <p:nvPr/>
        </p:nvGrpSpPr>
        <p:grpSpPr>
          <a:xfrm>
            <a:off x="66675" y="2073933"/>
            <a:ext cx="403226" cy="405083"/>
            <a:chOff x="4841875" y="3978275"/>
            <a:chExt cx="344488" cy="346075"/>
          </a:xfrm>
        </p:grpSpPr>
        <p:sp>
          <p:nvSpPr>
            <p:cNvPr id="533" name="Google Shape;533;p15"/>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34" name="Google Shape;534;p15"/>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5" name="Google Shape;535;p15"/>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6" name="Google Shape;536;p15"/>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7" name="Google Shape;537;p15"/>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8" name="Google Shape;538;p15"/>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9" name="Google Shape;539;p15"/>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40" name="Google Shape;540;p15"/>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541" name="Google Shape;541;p15"/>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3" name="Google Shape;543;p1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544" name="Google Shape;544;p15"/>
          <p:cNvSpPr txBox="1"/>
          <p:nvPr/>
        </p:nvSpPr>
        <p:spPr>
          <a:xfrm>
            <a:off x="0" y="-80962"/>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800"/>
            </a:pPr>
            <a:endParaRPr lang="en-US" sz="2400" b="1" dirty="0">
              <a:solidFill>
                <a:schemeClr val="lt1"/>
              </a:solidFill>
              <a:latin typeface="Georgia"/>
              <a:ea typeface="Georgia"/>
              <a:cs typeface="Georgia"/>
              <a:sym typeface="Georgia"/>
            </a:endParaRPr>
          </a:p>
        </p:txBody>
      </p:sp>
      <p:pic>
        <p:nvPicPr>
          <p:cNvPr id="10" name="Picture 9" descr="Chart, treemap chart&#10;&#10;Description automatically generated">
            <a:extLst>
              <a:ext uri="{FF2B5EF4-FFF2-40B4-BE49-F238E27FC236}">
                <a16:creationId xmlns:a16="http://schemas.microsoft.com/office/drawing/2014/main" id="{EBB8C9DB-CA32-2780-DFB2-A77F385B4342}"/>
              </a:ext>
            </a:extLst>
          </p:cNvPr>
          <p:cNvPicPr>
            <a:picLocks noChangeAspect="1"/>
          </p:cNvPicPr>
          <p:nvPr/>
        </p:nvPicPr>
        <p:blipFill>
          <a:blip r:embed="rId3"/>
          <a:stretch>
            <a:fillRect/>
          </a:stretch>
        </p:blipFill>
        <p:spPr>
          <a:xfrm>
            <a:off x="1971915" y="427703"/>
            <a:ext cx="9473590" cy="6303520"/>
          </a:xfrm>
          <a:prstGeom prst="rect">
            <a:avLst/>
          </a:prstGeom>
        </p:spPr>
      </p:pic>
    </p:spTree>
    <p:extLst>
      <p:ext uri="{BB962C8B-B14F-4D97-AF65-F5344CB8AC3E}">
        <p14:creationId xmlns:p14="http://schemas.microsoft.com/office/powerpoint/2010/main" val="300140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p:nvPr/>
        </p:nvSpPr>
        <p:spPr>
          <a:xfrm>
            <a:off x="0" y="0"/>
            <a:ext cx="1571626" cy="6858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5"/>
          <p:cNvSpPr txBox="1">
            <a:spLocks noGrp="1"/>
          </p:cNvSpPr>
          <p:nvPr>
            <p:ph type="body" idx="1"/>
          </p:nvPr>
        </p:nvSpPr>
        <p:spPr>
          <a:xfrm>
            <a:off x="0" y="3022958"/>
            <a:ext cx="1571626" cy="98355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dirty="0">
                <a:solidFill>
                  <a:schemeClr val="lt1"/>
                </a:solidFill>
                <a:latin typeface="Georgia" panose="02040502050405020303" pitchFamily="18" charset="0"/>
                <a:ea typeface="Calibri"/>
                <a:cs typeface="Calibri"/>
                <a:sym typeface="Calibri"/>
              </a:rPr>
              <a:t>ROC Curve</a:t>
            </a:r>
            <a:endParaRPr sz="2400" i="1" dirty="0">
              <a:solidFill>
                <a:schemeClr val="lt1"/>
              </a:solidFill>
              <a:latin typeface="Georgia" panose="02040502050405020303" pitchFamily="18" charset="0"/>
              <a:ea typeface="Calibri"/>
              <a:cs typeface="Calibri"/>
              <a:sym typeface="Calibri"/>
            </a:endParaRPr>
          </a:p>
        </p:txBody>
      </p:sp>
      <p:grpSp>
        <p:nvGrpSpPr>
          <p:cNvPr id="532" name="Google Shape;532;p15"/>
          <p:cNvGrpSpPr/>
          <p:nvPr/>
        </p:nvGrpSpPr>
        <p:grpSpPr>
          <a:xfrm>
            <a:off x="66675" y="2073933"/>
            <a:ext cx="403226" cy="405083"/>
            <a:chOff x="4841875" y="3978275"/>
            <a:chExt cx="344488" cy="346075"/>
          </a:xfrm>
        </p:grpSpPr>
        <p:sp>
          <p:nvSpPr>
            <p:cNvPr id="533" name="Google Shape;533;p15"/>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34" name="Google Shape;534;p15"/>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5" name="Google Shape;535;p15"/>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6" name="Google Shape;536;p15"/>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7" name="Google Shape;537;p15"/>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8" name="Google Shape;538;p15"/>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9" name="Google Shape;539;p15"/>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40" name="Google Shape;540;p15"/>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541" name="Google Shape;541;p15"/>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3" name="Google Shape;543;p1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544" name="Google Shape;544;p15"/>
          <p:cNvSpPr txBox="1"/>
          <p:nvPr/>
        </p:nvSpPr>
        <p:spPr>
          <a:xfrm>
            <a:off x="0" y="-80962"/>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800"/>
            </a:pPr>
            <a:endParaRPr lang="en-US" sz="2400" b="1" dirty="0">
              <a:solidFill>
                <a:schemeClr val="lt1"/>
              </a:solidFill>
              <a:latin typeface="Georgia"/>
              <a:ea typeface="Georgia"/>
              <a:cs typeface="Georgia"/>
              <a:sym typeface="Georgia"/>
            </a:endParaRPr>
          </a:p>
        </p:txBody>
      </p:sp>
      <p:pic>
        <p:nvPicPr>
          <p:cNvPr id="3" name="Picture 2" descr="Chart, line chart&#10;&#10;Description automatically generated">
            <a:extLst>
              <a:ext uri="{FF2B5EF4-FFF2-40B4-BE49-F238E27FC236}">
                <a16:creationId xmlns:a16="http://schemas.microsoft.com/office/drawing/2014/main" id="{234AE66B-DED4-FD2A-E841-0976F7517F5C}"/>
              </a:ext>
            </a:extLst>
          </p:cNvPr>
          <p:cNvPicPr>
            <a:picLocks noChangeAspect="1"/>
          </p:cNvPicPr>
          <p:nvPr/>
        </p:nvPicPr>
        <p:blipFill>
          <a:blip r:embed="rId3"/>
          <a:stretch>
            <a:fillRect/>
          </a:stretch>
        </p:blipFill>
        <p:spPr>
          <a:xfrm>
            <a:off x="1856465" y="412955"/>
            <a:ext cx="9589040" cy="5918871"/>
          </a:xfrm>
          <a:prstGeom prst="rect">
            <a:avLst/>
          </a:prstGeom>
        </p:spPr>
      </p:pic>
    </p:spTree>
    <p:extLst>
      <p:ext uri="{BB962C8B-B14F-4D97-AF65-F5344CB8AC3E}">
        <p14:creationId xmlns:p14="http://schemas.microsoft.com/office/powerpoint/2010/main" val="1949929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28"/>
          <p:cNvSpPr/>
          <p:nvPr/>
        </p:nvSpPr>
        <p:spPr>
          <a:xfrm>
            <a:off x="4377267" y="2098131"/>
            <a:ext cx="3437467" cy="3437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5" name="Google Shape;915;p28"/>
          <p:cNvSpPr/>
          <p:nvPr/>
        </p:nvSpPr>
        <p:spPr>
          <a:xfrm>
            <a:off x="4731582" y="2681046"/>
            <a:ext cx="2347836" cy="2347836"/>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6" name="Google Shape;916;p28"/>
          <p:cNvSpPr/>
          <p:nvPr/>
        </p:nvSpPr>
        <p:spPr>
          <a:xfrm>
            <a:off x="6140444" y="2351363"/>
            <a:ext cx="274722" cy="274722"/>
          </a:xfrm>
          <a:prstGeom prst="ellipse">
            <a:avLst/>
          </a:prstGeom>
          <a:solidFill>
            <a:schemeClr val="accent2"/>
          </a:solidFill>
          <a:ln w="635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8" name="Google Shape;918;p28"/>
          <p:cNvSpPr/>
          <p:nvPr/>
        </p:nvSpPr>
        <p:spPr>
          <a:xfrm>
            <a:off x="5070922" y="2371320"/>
            <a:ext cx="274722" cy="274722"/>
          </a:xfrm>
          <a:prstGeom prst="ellipse">
            <a:avLst/>
          </a:prstGeom>
          <a:solidFill>
            <a:schemeClr val="accent2"/>
          </a:solidFill>
          <a:ln w="635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 name="Google Shape;920;p28"/>
          <p:cNvSpPr/>
          <p:nvPr/>
        </p:nvSpPr>
        <p:spPr>
          <a:xfrm>
            <a:off x="4627298" y="3615714"/>
            <a:ext cx="2327804" cy="61555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4000" b="1" dirty="0">
                <a:solidFill>
                  <a:schemeClr val="lt1"/>
                </a:solidFill>
                <a:latin typeface="Quattrocento Sans"/>
                <a:ea typeface="Quattrocento Sans"/>
                <a:cs typeface="Quattrocento Sans"/>
                <a:sym typeface="Quattrocento Sans"/>
              </a:rPr>
              <a:t>Finding</a:t>
            </a:r>
            <a:endParaRPr dirty="0"/>
          </a:p>
        </p:txBody>
      </p:sp>
      <p:grpSp>
        <p:nvGrpSpPr>
          <p:cNvPr id="921" name="Google Shape;921;p28"/>
          <p:cNvGrpSpPr/>
          <p:nvPr/>
        </p:nvGrpSpPr>
        <p:grpSpPr>
          <a:xfrm>
            <a:off x="5598987" y="3171731"/>
            <a:ext cx="460626" cy="481756"/>
            <a:chOff x="2670175" y="5051425"/>
            <a:chExt cx="346075" cy="361950"/>
          </a:xfrm>
        </p:grpSpPr>
        <p:sp>
          <p:nvSpPr>
            <p:cNvPr id="922" name="Google Shape;922;p28"/>
            <p:cNvSpPr/>
            <p:nvPr/>
          </p:nvSpPr>
          <p:spPr>
            <a:xfrm>
              <a:off x="2670175" y="5051425"/>
              <a:ext cx="346075" cy="60325"/>
            </a:xfrm>
            <a:custGeom>
              <a:avLst/>
              <a:gdLst/>
              <a:ahLst/>
              <a:cxnLst/>
              <a:rect l="l" t="t" r="r" b="b"/>
              <a:pathLst>
                <a:path w="92" h="16" extrusionOk="0">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3" name="Google Shape;923;p28"/>
            <p:cNvSpPr/>
            <p:nvPr/>
          </p:nvSpPr>
          <p:spPr>
            <a:xfrm>
              <a:off x="2670175" y="5307013"/>
              <a:ext cx="346075" cy="15875"/>
            </a:xfrm>
            <a:custGeom>
              <a:avLst/>
              <a:gdLst/>
              <a:ahLst/>
              <a:cxnLst/>
              <a:rect l="l" t="t" r="r" b="b"/>
              <a:pathLst>
                <a:path w="92" h="4" extrusionOk="0">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4" name="Google Shape;924;p28"/>
            <p:cNvSpPr/>
            <p:nvPr/>
          </p:nvSpPr>
          <p:spPr>
            <a:xfrm>
              <a:off x="2700338" y="5097463"/>
              <a:ext cx="285750" cy="225425"/>
            </a:xfrm>
            <a:custGeom>
              <a:avLst/>
              <a:gdLst/>
              <a:ahLst/>
              <a:cxnLst/>
              <a:rect l="l" t="t" r="r" b="b"/>
              <a:pathLst>
                <a:path w="76" h="60" extrusionOk="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p28"/>
            <p:cNvSpPr/>
            <p:nvPr/>
          </p:nvSpPr>
          <p:spPr>
            <a:xfrm>
              <a:off x="2835275" y="5314950"/>
              <a:ext cx="15875" cy="4603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28"/>
            <p:cNvSpPr/>
            <p:nvPr/>
          </p:nvSpPr>
          <p:spPr>
            <a:xfrm>
              <a:off x="2813050" y="5353050"/>
              <a:ext cx="60325" cy="60325"/>
            </a:xfrm>
            <a:custGeom>
              <a:avLst/>
              <a:gdLst/>
              <a:ahLst/>
              <a:cxnLst/>
              <a:rect l="l" t="t" r="r" b="b"/>
              <a:pathLst>
                <a:path w="16" h="16" extrusionOk="0">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28"/>
            <p:cNvSpPr/>
            <p:nvPr/>
          </p:nvSpPr>
          <p:spPr>
            <a:xfrm>
              <a:off x="2730500" y="5141913"/>
              <a:ext cx="134938" cy="134938"/>
            </a:xfrm>
            <a:custGeom>
              <a:avLst/>
              <a:gdLst/>
              <a:ahLst/>
              <a:cxnLst/>
              <a:rect l="l" t="t" r="r" b="b"/>
              <a:pathLst>
                <a:path w="36" h="36" extrusionOk="0">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4"/>
                  </a:moveTo>
                  <a:cubicBezTo>
                    <a:pt x="10" y="4"/>
                    <a:pt x="4" y="10"/>
                    <a:pt x="4" y="18"/>
                  </a:cubicBezTo>
                  <a:cubicBezTo>
                    <a:pt x="4" y="26"/>
                    <a:pt x="10" y="32"/>
                    <a:pt x="18" y="32"/>
                  </a:cubicBezTo>
                  <a:cubicBezTo>
                    <a:pt x="26" y="32"/>
                    <a:pt x="32" y="26"/>
                    <a:pt x="32" y="18"/>
                  </a:cubicBezTo>
                  <a:cubicBezTo>
                    <a:pt x="32" y="10"/>
                    <a:pt x="26" y="4"/>
                    <a:pt x="1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p28"/>
            <p:cNvSpPr/>
            <p:nvPr/>
          </p:nvSpPr>
          <p:spPr>
            <a:xfrm>
              <a:off x="2760663" y="5149850"/>
              <a:ext cx="104775" cy="68263"/>
            </a:xfrm>
            <a:custGeom>
              <a:avLst/>
              <a:gdLst/>
              <a:ahLst/>
              <a:cxnLst/>
              <a:rect l="l" t="t" r="r" b="b"/>
              <a:pathLst>
                <a:path w="28" h="18" extrusionOk="0">
                  <a:moveTo>
                    <a:pt x="26" y="18"/>
                  </a:moveTo>
                  <a:cubicBezTo>
                    <a:pt x="10" y="18"/>
                    <a:pt x="10" y="18"/>
                    <a:pt x="10" y="18"/>
                  </a:cubicBezTo>
                  <a:cubicBezTo>
                    <a:pt x="9" y="18"/>
                    <a:pt x="9" y="18"/>
                    <a:pt x="8" y="17"/>
                  </a:cubicBezTo>
                  <a:cubicBezTo>
                    <a:pt x="0" y="3"/>
                    <a:pt x="0" y="3"/>
                    <a:pt x="0" y="3"/>
                  </a:cubicBezTo>
                  <a:cubicBezTo>
                    <a:pt x="0" y="2"/>
                    <a:pt x="0" y="1"/>
                    <a:pt x="1" y="0"/>
                  </a:cubicBezTo>
                  <a:cubicBezTo>
                    <a:pt x="2" y="0"/>
                    <a:pt x="3" y="0"/>
                    <a:pt x="4" y="1"/>
                  </a:cubicBezTo>
                  <a:cubicBezTo>
                    <a:pt x="11" y="14"/>
                    <a:pt x="11" y="14"/>
                    <a:pt x="11" y="14"/>
                  </a:cubicBezTo>
                  <a:cubicBezTo>
                    <a:pt x="26" y="14"/>
                    <a:pt x="26" y="14"/>
                    <a:pt x="26" y="14"/>
                  </a:cubicBezTo>
                  <a:cubicBezTo>
                    <a:pt x="27" y="14"/>
                    <a:pt x="28" y="15"/>
                    <a:pt x="28" y="16"/>
                  </a:cubicBezTo>
                  <a:cubicBezTo>
                    <a:pt x="28" y="17"/>
                    <a:pt x="27" y="18"/>
                    <a:pt x="26"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28"/>
            <p:cNvSpPr/>
            <p:nvPr/>
          </p:nvSpPr>
          <p:spPr>
            <a:xfrm>
              <a:off x="2790825" y="5202238"/>
              <a:ext cx="25400" cy="74613"/>
            </a:xfrm>
            <a:custGeom>
              <a:avLst/>
              <a:gdLst/>
              <a:ahLst/>
              <a:cxnLst/>
              <a:rect l="l" t="t" r="r" b="b"/>
              <a:pathLst>
                <a:path w="7" h="20" extrusionOk="0">
                  <a:moveTo>
                    <a:pt x="5" y="20"/>
                  </a:moveTo>
                  <a:cubicBezTo>
                    <a:pt x="4" y="20"/>
                    <a:pt x="3" y="19"/>
                    <a:pt x="3" y="18"/>
                  </a:cubicBezTo>
                  <a:cubicBezTo>
                    <a:pt x="0" y="2"/>
                    <a:pt x="0" y="2"/>
                    <a:pt x="0" y="2"/>
                  </a:cubicBezTo>
                  <a:cubicBezTo>
                    <a:pt x="0" y="1"/>
                    <a:pt x="1" y="0"/>
                    <a:pt x="2" y="0"/>
                  </a:cubicBezTo>
                  <a:cubicBezTo>
                    <a:pt x="3" y="0"/>
                    <a:pt x="4" y="1"/>
                    <a:pt x="4" y="2"/>
                  </a:cubicBezTo>
                  <a:cubicBezTo>
                    <a:pt x="7" y="17"/>
                    <a:pt x="7" y="17"/>
                    <a:pt x="7" y="17"/>
                  </a:cubicBezTo>
                  <a:cubicBezTo>
                    <a:pt x="7" y="19"/>
                    <a:pt x="6" y="20"/>
                    <a:pt x="5" y="20"/>
                  </a:cubicBezTo>
                  <a:cubicBezTo>
                    <a:pt x="5" y="20"/>
                    <a:pt x="5" y="20"/>
                    <a:pt x="5"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28"/>
            <p:cNvSpPr/>
            <p:nvPr/>
          </p:nvSpPr>
          <p:spPr>
            <a:xfrm>
              <a:off x="2895600" y="5141913"/>
              <a:ext cx="60325" cy="15875"/>
            </a:xfrm>
            <a:custGeom>
              <a:avLst/>
              <a:gdLst/>
              <a:ahLst/>
              <a:cxnLst/>
              <a:rect l="l" t="t" r="r" b="b"/>
              <a:pathLst>
                <a:path w="16" h="4" extrusionOk="0">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28"/>
            <p:cNvSpPr/>
            <p:nvPr/>
          </p:nvSpPr>
          <p:spPr>
            <a:xfrm>
              <a:off x="2895600" y="5172075"/>
              <a:ext cx="60325" cy="15875"/>
            </a:xfrm>
            <a:custGeom>
              <a:avLst/>
              <a:gdLst/>
              <a:ahLst/>
              <a:cxnLst/>
              <a:rect l="l" t="t" r="r" b="b"/>
              <a:pathLst>
                <a:path w="16" h="4" extrusionOk="0">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p28"/>
            <p:cNvSpPr/>
            <p:nvPr/>
          </p:nvSpPr>
          <p:spPr>
            <a:xfrm>
              <a:off x="2895600" y="5202238"/>
              <a:ext cx="60325" cy="15875"/>
            </a:xfrm>
            <a:custGeom>
              <a:avLst/>
              <a:gdLst/>
              <a:ahLst/>
              <a:cxnLst/>
              <a:rect l="l" t="t" r="r" b="b"/>
              <a:pathLst>
                <a:path w="16" h="4" extrusionOk="0">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33" name="Google Shape;933;p28"/>
          <p:cNvSpPr/>
          <p:nvPr/>
        </p:nvSpPr>
        <p:spPr>
          <a:xfrm>
            <a:off x="1997530" y="1333500"/>
            <a:ext cx="682170" cy="653982"/>
          </a:xfrm>
          <a:prstGeom prst="ellipse">
            <a:avLst/>
          </a:prstGeom>
          <a:solidFill>
            <a:srgbClr val="FFC00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4" name="Google Shape;934;p28"/>
          <p:cNvSpPr/>
          <p:nvPr/>
        </p:nvSpPr>
        <p:spPr>
          <a:xfrm>
            <a:off x="328385" y="3308986"/>
            <a:ext cx="4158343" cy="784830"/>
          </a:xfrm>
          <a:prstGeom prst="rect">
            <a:avLst/>
          </a:prstGeom>
          <a:noFill/>
          <a:ln>
            <a:noFill/>
          </a:ln>
        </p:spPr>
        <p:txBody>
          <a:bodyPr spcFirstLastPara="1" wrap="square" lIns="0" tIns="0" rIns="0" bIns="0" anchor="ctr" anchorCtr="0">
            <a:spAutoFit/>
          </a:bodyPr>
          <a:lstStyle/>
          <a:p>
            <a:pPr lvl="0"/>
            <a:r>
              <a:rPr lang="en-US" sz="1700" b="1" dirty="0"/>
              <a:t>The outcomes of this model are useful for sports enthusiasts to see the odds of a player when supporting</a:t>
            </a:r>
            <a:endParaRPr sz="1700" b="1" dirty="0">
              <a:solidFill>
                <a:srgbClr val="000000"/>
              </a:solidFill>
              <a:latin typeface="Quattrocento Sans"/>
              <a:ea typeface="Quattrocento Sans"/>
              <a:cs typeface="Quattrocento Sans"/>
              <a:sym typeface="Quattrocento Sans"/>
            </a:endParaRPr>
          </a:p>
        </p:txBody>
      </p:sp>
      <p:sp>
        <p:nvSpPr>
          <p:cNvPr id="937" name="Google Shape;937;p28"/>
          <p:cNvSpPr/>
          <p:nvPr/>
        </p:nvSpPr>
        <p:spPr>
          <a:xfrm>
            <a:off x="7431314" y="3372463"/>
            <a:ext cx="4557486" cy="1046440"/>
          </a:xfrm>
          <a:prstGeom prst="rect">
            <a:avLst/>
          </a:prstGeom>
          <a:noFill/>
          <a:ln>
            <a:noFill/>
          </a:ln>
        </p:spPr>
        <p:txBody>
          <a:bodyPr spcFirstLastPara="1" wrap="square" lIns="0" tIns="0" rIns="0" bIns="0" anchor="ctr" anchorCtr="0">
            <a:spAutoFit/>
          </a:bodyPr>
          <a:lstStyle/>
          <a:p>
            <a:pPr lvl="0" eaLnBrk="0" fontAlgn="base" hangingPunct="0">
              <a:spcBef>
                <a:spcPct val="0"/>
              </a:spcBef>
              <a:spcAft>
                <a:spcPct val="0"/>
              </a:spcAft>
              <a:buClrTx/>
            </a:pPr>
            <a:r>
              <a:rPr lang="en-US" sz="1700" b="1" dirty="0">
                <a:solidFill>
                  <a:schemeClr val="tx1"/>
                </a:solidFill>
                <a:latin typeface="Inter"/>
                <a:ea typeface="Calibri"/>
              </a:rPr>
              <a:t>For profits, it is useful from the point of making merchandises in advance for players that have more odds of winning that will be popular with the crowds in the future.</a:t>
            </a:r>
            <a:endParaRPr sz="1800" b="0" dirty="0">
              <a:solidFill>
                <a:srgbClr val="000000"/>
              </a:solidFill>
              <a:latin typeface="Calibri"/>
              <a:ea typeface="Calibri"/>
              <a:cs typeface="Calibri"/>
              <a:sym typeface="Calibri"/>
            </a:endParaRPr>
          </a:p>
        </p:txBody>
      </p:sp>
      <p:cxnSp>
        <p:nvCxnSpPr>
          <p:cNvPr id="938" name="Google Shape;938;p28"/>
          <p:cNvCxnSpPr/>
          <p:nvPr/>
        </p:nvCxnSpPr>
        <p:spPr>
          <a:xfrm>
            <a:off x="2717800" y="1574803"/>
            <a:ext cx="2530396" cy="832801"/>
          </a:xfrm>
          <a:prstGeom prst="bentConnector3">
            <a:avLst>
              <a:gd name="adj1" fmla="val 98684"/>
            </a:avLst>
          </a:prstGeom>
          <a:noFill/>
          <a:ln w="9525" cap="flat" cmpd="sng">
            <a:solidFill>
              <a:schemeClr val="accent2"/>
            </a:solidFill>
            <a:prstDash val="lgDash"/>
            <a:miter lim="800000"/>
            <a:headEnd type="none" w="sm" len="sm"/>
            <a:tailEnd type="none" w="sm" len="sm"/>
          </a:ln>
        </p:spPr>
      </p:cxnSp>
      <p:sp>
        <p:nvSpPr>
          <p:cNvPr id="940" name="Google Shape;940;p28"/>
          <p:cNvSpPr/>
          <p:nvPr/>
        </p:nvSpPr>
        <p:spPr>
          <a:xfrm>
            <a:off x="8291376" y="4766701"/>
            <a:ext cx="3344455" cy="2769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1800" dirty="0">
                <a:solidFill>
                  <a:srgbClr val="000000"/>
                </a:solidFill>
                <a:latin typeface="Calibri"/>
                <a:ea typeface="Calibri"/>
                <a:cs typeface="Calibri"/>
                <a:sym typeface="Calibri"/>
              </a:rPr>
              <a:t>.</a:t>
            </a:r>
            <a:endParaRPr dirty="0"/>
          </a:p>
        </p:txBody>
      </p:sp>
      <p:sp>
        <p:nvSpPr>
          <p:cNvPr id="941" name="Google Shape;941;p28"/>
          <p:cNvSpPr/>
          <p:nvPr/>
        </p:nvSpPr>
        <p:spPr>
          <a:xfrm>
            <a:off x="9942287" y="1520491"/>
            <a:ext cx="668377" cy="668377"/>
          </a:xfrm>
          <a:prstGeom prst="ellipse">
            <a:avLst/>
          </a:prstGeom>
          <a:solidFill>
            <a:srgbClr val="FFC00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43" name="Google Shape;943;p28"/>
          <p:cNvCxnSpPr>
            <a:endCxn id="941" idx="1"/>
          </p:cNvCxnSpPr>
          <p:nvPr/>
        </p:nvCxnSpPr>
        <p:spPr>
          <a:xfrm flipV="1">
            <a:off x="6265107" y="1618373"/>
            <a:ext cx="3775062" cy="720291"/>
          </a:xfrm>
          <a:prstGeom prst="bentConnector4">
            <a:avLst>
              <a:gd name="adj1" fmla="val 260"/>
              <a:gd name="adj2" fmla="val 145326"/>
            </a:avLst>
          </a:prstGeom>
          <a:noFill/>
          <a:ln w="9525" cap="flat" cmpd="sng">
            <a:solidFill>
              <a:schemeClr val="accent2"/>
            </a:solidFill>
            <a:prstDash val="lgDash"/>
            <a:miter lim="800000"/>
            <a:headEnd type="none" w="sm" len="sm"/>
            <a:tailEnd type="none" w="sm" len="sm"/>
          </a:ln>
        </p:spPr>
      </p:cxnSp>
      <p:grpSp>
        <p:nvGrpSpPr>
          <p:cNvPr id="946" name="Google Shape;946;p28"/>
          <p:cNvGrpSpPr/>
          <p:nvPr/>
        </p:nvGrpSpPr>
        <p:grpSpPr>
          <a:xfrm>
            <a:off x="2175503" y="1530457"/>
            <a:ext cx="314614" cy="314614"/>
            <a:chOff x="7726363" y="3255963"/>
            <a:chExt cx="346075" cy="346075"/>
          </a:xfrm>
        </p:grpSpPr>
        <p:sp>
          <p:nvSpPr>
            <p:cNvPr id="947" name="Google Shape;947;p28"/>
            <p:cNvSpPr/>
            <p:nvPr/>
          </p:nvSpPr>
          <p:spPr>
            <a:xfrm>
              <a:off x="7726363" y="3255963"/>
              <a:ext cx="346075" cy="315913"/>
            </a:xfrm>
            <a:custGeom>
              <a:avLst/>
              <a:gdLst/>
              <a:ahLst/>
              <a:cxnLst/>
              <a:rect l="l" t="t" r="r" b="b"/>
              <a:pathLst>
                <a:path w="92" h="84" extrusionOk="0">
                  <a:moveTo>
                    <a:pt x="64" y="75"/>
                  </a:moveTo>
                  <a:cubicBezTo>
                    <a:pt x="73" y="84"/>
                    <a:pt x="73" y="84"/>
                    <a:pt x="73" y="84"/>
                  </a:cubicBezTo>
                  <a:cubicBezTo>
                    <a:pt x="84" y="73"/>
                    <a:pt x="84" y="73"/>
                    <a:pt x="84" y="73"/>
                  </a:cubicBezTo>
                  <a:cubicBezTo>
                    <a:pt x="75" y="64"/>
                    <a:pt x="75" y="64"/>
                    <a:pt x="75" y="64"/>
                  </a:cubicBezTo>
                  <a:cubicBezTo>
                    <a:pt x="77" y="61"/>
                    <a:pt x="78" y="55"/>
                    <a:pt x="79" y="52"/>
                  </a:cubicBez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path>
              </a:pathLst>
            </a:cu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48" name="Google Shape;948;p28"/>
            <p:cNvCxnSpPr/>
            <p:nvPr/>
          </p:nvCxnSpPr>
          <p:spPr>
            <a:xfrm>
              <a:off x="7877175" y="3557588"/>
              <a:ext cx="44450" cy="0"/>
            </a:xfrm>
            <a:prstGeom prst="straightConnector1">
              <a:avLst/>
            </a:prstGeom>
            <a:noFill/>
            <a:ln w="12700" cap="rnd" cmpd="sng">
              <a:solidFill>
                <a:schemeClr val="lt1"/>
              </a:solidFill>
              <a:prstDash val="solid"/>
              <a:round/>
              <a:headEnd type="none" w="med" len="med"/>
              <a:tailEnd type="none" w="med" len="med"/>
            </a:ln>
          </p:spPr>
        </p:cxnSp>
        <p:cxnSp>
          <p:nvCxnSpPr>
            <p:cNvPr id="949" name="Google Shape;949;p28"/>
            <p:cNvCxnSpPr/>
            <p:nvPr/>
          </p:nvCxnSpPr>
          <p:spPr>
            <a:xfrm>
              <a:off x="7877175" y="3587750"/>
              <a:ext cx="44450" cy="0"/>
            </a:xfrm>
            <a:prstGeom prst="straightConnector1">
              <a:avLst/>
            </a:prstGeom>
            <a:noFill/>
            <a:ln w="12700" cap="rnd" cmpd="sng">
              <a:solidFill>
                <a:schemeClr val="lt1"/>
              </a:solidFill>
              <a:prstDash val="solid"/>
              <a:round/>
              <a:headEnd type="none" w="med" len="med"/>
              <a:tailEnd type="none" w="med" len="med"/>
            </a:ln>
          </p:spPr>
        </p:cxnSp>
        <p:cxnSp>
          <p:nvCxnSpPr>
            <p:cNvPr id="950" name="Google Shape;950;p28"/>
            <p:cNvCxnSpPr/>
            <p:nvPr/>
          </p:nvCxnSpPr>
          <p:spPr>
            <a:xfrm>
              <a:off x="7899400" y="3587750"/>
              <a:ext cx="0" cy="14288"/>
            </a:xfrm>
            <a:prstGeom prst="straightConnector1">
              <a:avLst/>
            </a:prstGeom>
            <a:noFill/>
            <a:ln w="12700" cap="rnd" cmpd="sng">
              <a:solidFill>
                <a:schemeClr val="lt1"/>
              </a:solidFill>
              <a:prstDash val="solid"/>
              <a:round/>
              <a:headEnd type="none" w="med" len="med"/>
              <a:tailEnd type="none" w="med" len="med"/>
            </a:ln>
          </p:spPr>
        </p:cxnSp>
        <p:sp>
          <p:nvSpPr>
            <p:cNvPr id="951" name="Google Shape;951;p28"/>
            <p:cNvSpPr/>
            <p:nvPr/>
          </p:nvSpPr>
          <p:spPr>
            <a:xfrm>
              <a:off x="7812088" y="3346450"/>
              <a:ext cx="173038" cy="180975"/>
            </a:xfrm>
            <a:custGeom>
              <a:avLst/>
              <a:gdLst/>
              <a:ahLst/>
              <a:cxnLst/>
              <a:rect l="l" t="t" r="r" b="b"/>
              <a:pathLst>
                <a:path w="46" h="48" extrusionOk="0">
                  <a:moveTo>
                    <a:pt x="46" y="22"/>
                  </a:moveTo>
                  <a:cubicBezTo>
                    <a:pt x="46" y="10"/>
                    <a:pt x="36" y="0"/>
                    <a:pt x="23" y="0"/>
                  </a:cubicBezTo>
                  <a:cubicBezTo>
                    <a:pt x="10" y="0"/>
                    <a:pt x="0" y="10"/>
                    <a:pt x="0" y="22"/>
                  </a:cubicBezTo>
                  <a:cubicBezTo>
                    <a:pt x="0" y="32"/>
                    <a:pt x="7" y="41"/>
                    <a:pt x="17" y="43"/>
                  </a:cubicBezTo>
                  <a:cubicBezTo>
                    <a:pt x="17" y="48"/>
                    <a:pt x="17" y="48"/>
                    <a:pt x="17" y="48"/>
                  </a:cubicBezTo>
                  <a:cubicBezTo>
                    <a:pt x="29" y="48"/>
                    <a:pt x="29" y="48"/>
                    <a:pt x="29" y="48"/>
                  </a:cubicBezTo>
                  <a:cubicBezTo>
                    <a:pt x="29" y="43"/>
                    <a:pt x="29" y="43"/>
                    <a:pt x="29" y="43"/>
                  </a:cubicBezTo>
                  <a:cubicBezTo>
                    <a:pt x="39" y="41"/>
                    <a:pt x="46" y="32"/>
                    <a:pt x="46" y="22"/>
                  </a:cubicBezTo>
                  <a:close/>
                </a:path>
              </a:pathLst>
            </a:cu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53" name="Google Shape;953;p28"/>
          <p:cNvGrpSpPr/>
          <p:nvPr/>
        </p:nvGrpSpPr>
        <p:grpSpPr>
          <a:xfrm>
            <a:off x="3216903" y="5547908"/>
            <a:ext cx="314614" cy="177512"/>
            <a:chOff x="4119563" y="4054475"/>
            <a:chExt cx="346075" cy="195263"/>
          </a:xfrm>
        </p:grpSpPr>
        <p:sp>
          <p:nvSpPr>
            <p:cNvPr id="954" name="Google Shape;954;p28"/>
            <p:cNvSpPr/>
            <p:nvPr/>
          </p:nvSpPr>
          <p:spPr>
            <a:xfrm>
              <a:off x="4119563" y="4054475"/>
              <a:ext cx="346075" cy="195263"/>
            </a:xfrm>
            <a:prstGeom prst="ellipse">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28"/>
            <p:cNvSpPr/>
            <p:nvPr/>
          </p:nvSpPr>
          <p:spPr>
            <a:xfrm>
              <a:off x="4232276" y="4090988"/>
              <a:ext cx="120650" cy="120650"/>
            </a:xfrm>
            <a:prstGeom prst="ellipse">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28"/>
            <p:cNvSpPr/>
            <p:nvPr/>
          </p:nvSpPr>
          <p:spPr>
            <a:xfrm>
              <a:off x="4262438" y="4121150"/>
              <a:ext cx="60325" cy="60325"/>
            </a:xfrm>
            <a:custGeom>
              <a:avLst/>
              <a:gdLst/>
              <a:ahLst/>
              <a:cxnLst/>
              <a:rect l="l" t="t" r="r" b="b"/>
              <a:pathLst>
                <a:path w="16" h="16" extrusionOk="0">
                  <a:moveTo>
                    <a:pt x="8" y="0"/>
                  </a:moveTo>
                  <a:cubicBezTo>
                    <a:pt x="12" y="0"/>
                    <a:pt x="16" y="4"/>
                    <a:pt x="16" y="8"/>
                  </a:cubicBezTo>
                  <a:cubicBezTo>
                    <a:pt x="16" y="12"/>
                    <a:pt x="12" y="16"/>
                    <a:pt x="8" y="16"/>
                  </a:cubicBezTo>
                  <a:cubicBezTo>
                    <a:pt x="4" y="16"/>
                    <a:pt x="0" y="12"/>
                    <a:pt x="0" y="8"/>
                  </a:cubicBezTo>
                </a:path>
              </a:pathLst>
            </a:cu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57" name="Google Shape;957;p28"/>
          <p:cNvGrpSpPr/>
          <p:nvPr/>
        </p:nvGrpSpPr>
        <p:grpSpPr>
          <a:xfrm>
            <a:off x="10149557" y="1693743"/>
            <a:ext cx="282864" cy="314614"/>
            <a:chOff x="6299200" y="5060951"/>
            <a:chExt cx="311150" cy="346075"/>
          </a:xfrm>
        </p:grpSpPr>
        <p:sp>
          <p:nvSpPr>
            <p:cNvPr id="958" name="Google Shape;958;p28"/>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59" name="Google Shape;959;p28"/>
            <p:cNvCxnSpPr/>
            <p:nvPr/>
          </p:nvCxnSpPr>
          <p:spPr>
            <a:xfrm>
              <a:off x="6434138" y="5167313"/>
              <a:ext cx="60325" cy="0"/>
            </a:xfrm>
            <a:prstGeom prst="straightConnector1">
              <a:avLst/>
            </a:prstGeom>
            <a:noFill/>
            <a:ln w="12700" cap="rnd" cmpd="sng">
              <a:solidFill>
                <a:schemeClr val="lt1"/>
              </a:solidFill>
              <a:prstDash val="solid"/>
              <a:round/>
              <a:headEnd type="none" w="med" len="med"/>
              <a:tailEnd type="none" w="med" len="med"/>
            </a:ln>
          </p:spPr>
        </p:cxnSp>
        <p:cxnSp>
          <p:nvCxnSpPr>
            <p:cNvPr id="960" name="Google Shape;960;p28"/>
            <p:cNvCxnSpPr/>
            <p:nvPr/>
          </p:nvCxnSpPr>
          <p:spPr>
            <a:xfrm>
              <a:off x="6403975" y="5197476"/>
              <a:ext cx="90488" cy="0"/>
            </a:xfrm>
            <a:prstGeom prst="straightConnector1">
              <a:avLst/>
            </a:prstGeom>
            <a:noFill/>
            <a:ln w="12700" cap="rnd" cmpd="sng">
              <a:solidFill>
                <a:schemeClr val="lt1"/>
              </a:solidFill>
              <a:prstDash val="solid"/>
              <a:round/>
              <a:headEnd type="none" w="med" len="med"/>
              <a:tailEnd type="none" w="med" len="med"/>
            </a:ln>
          </p:spPr>
        </p:cxnSp>
        <p:cxnSp>
          <p:nvCxnSpPr>
            <p:cNvPr id="961" name="Google Shape;961;p28"/>
            <p:cNvCxnSpPr/>
            <p:nvPr/>
          </p:nvCxnSpPr>
          <p:spPr>
            <a:xfrm>
              <a:off x="6403975" y="5227638"/>
              <a:ext cx="90488" cy="0"/>
            </a:xfrm>
            <a:prstGeom prst="straightConnector1">
              <a:avLst/>
            </a:prstGeom>
            <a:noFill/>
            <a:ln w="12700" cap="rnd" cmpd="sng">
              <a:solidFill>
                <a:schemeClr val="lt1"/>
              </a:solidFill>
              <a:prstDash val="solid"/>
              <a:round/>
              <a:headEnd type="none" w="med" len="med"/>
              <a:tailEnd type="none" w="med" len="med"/>
            </a:ln>
          </p:spPr>
        </p:cxnSp>
        <p:cxnSp>
          <p:nvCxnSpPr>
            <p:cNvPr id="962" name="Google Shape;962;p28"/>
            <p:cNvCxnSpPr/>
            <p:nvPr/>
          </p:nvCxnSpPr>
          <p:spPr>
            <a:xfrm>
              <a:off x="6403975" y="5257801"/>
              <a:ext cx="90488" cy="0"/>
            </a:xfrm>
            <a:prstGeom prst="straightConnector1">
              <a:avLst/>
            </a:prstGeom>
            <a:noFill/>
            <a:ln w="12700" cap="rnd" cmpd="sng">
              <a:solidFill>
                <a:schemeClr val="lt1"/>
              </a:solidFill>
              <a:prstDash val="solid"/>
              <a:round/>
              <a:headEnd type="none" w="med" len="med"/>
              <a:tailEnd type="none" w="med" len="med"/>
            </a:ln>
          </p:spPr>
        </p:cxnSp>
        <p:sp>
          <p:nvSpPr>
            <p:cNvPr id="963" name="Google Shape;963;p28"/>
            <p:cNvSpPr/>
            <p:nvPr/>
          </p:nvSpPr>
          <p:spPr>
            <a:xfrm>
              <a:off x="6373813" y="5137151"/>
              <a:ext cx="150813" cy="1508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9" name="Google Shape;969;p28"/>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45" name="Google Shape;937;p28">
            <a:extLst>
              <a:ext uri="{FF2B5EF4-FFF2-40B4-BE49-F238E27FC236}">
                <a16:creationId xmlns:a16="http://schemas.microsoft.com/office/drawing/2014/main" id="{300A4A70-D456-4386-8F02-F351DE640545}"/>
              </a:ext>
            </a:extLst>
          </p:cNvPr>
          <p:cNvSpPr/>
          <p:nvPr/>
        </p:nvSpPr>
        <p:spPr>
          <a:xfrm>
            <a:off x="7306130" y="4878533"/>
            <a:ext cx="4557486" cy="523220"/>
          </a:xfrm>
          <a:prstGeom prst="rect">
            <a:avLst/>
          </a:prstGeom>
          <a:noFill/>
          <a:ln>
            <a:noFill/>
          </a:ln>
        </p:spPr>
        <p:txBody>
          <a:bodyPr spcFirstLastPara="1" wrap="square" lIns="0" tIns="0" rIns="0" bIns="0" anchor="ctr" anchorCtr="0">
            <a:spAutoFit/>
          </a:bodyPr>
          <a:lstStyle/>
          <a:p>
            <a:pPr lvl="0" eaLnBrk="0" fontAlgn="base" hangingPunct="0">
              <a:spcBef>
                <a:spcPct val="0"/>
              </a:spcBef>
              <a:spcAft>
                <a:spcPct val="0"/>
              </a:spcAft>
              <a:buClrTx/>
            </a:pPr>
            <a:r>
              <a:rPr lang="en-US" sz="1700" b="1" dirty="0">
                <a:solidFill>
                  <a:schemeClr val="tx1"/>
                </a:solidFill>
                <a:latin typeface="Inter"/>
                <a:ea typeface="Calibri"/>
              </a:rPr>
              <a:t>For betting odds, this model can give a high accuracy for placing bets on a probable winner.</a:t>
            </a:r>
            <a:endParaRPr sz="1800" b="0"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0"/>
                                        </p:tgtEl>
                                        <p:attrNameLst>
                                          <p:attrName>style.visibility</p:attrName>
                                        </p:attrNameLst>
                                      </p:cBhvr>
                                      <p:to>
                                        <p:strVal val="visible"/>
                                      </p:to>
                                    </p:set>
                                    <p:animEffect transition="in" filter="fade">
                                      <p:cBhvr>
                                        <p:cTn id="7" dur="1000"/>
                                        <p:tgtEl>
                                          <p:spTgt spid="920"/>
                                        </p:tgtEl>
                                      </p:cBhvr>
                                    </p:animEffect>
                                    <p:anim calcmode="lin" valueType="num">
                                      <p:cBhvr>
                                        <p:cTn id="8" dur="1000" fill="hold"/>
                                        <p:tgtEl>
                                          <p:spTgt spid="920"/>
                                        </p:tgtEl>
                                        <p:attrNameLst>
                                          <p:attrName>ppt_x</p:attrName>
                                        </p:attrNameLst>
                                      </p:cBhvr>
                                      <p:tavLst>
                                        <p:tav tm="0">
                                          <p:val>
                                            <p:strVal val="#ppt_x"/>
                                          </p:val>
                                        </p:tav>
                                        <p:tav tm="100000">
                                          <p:val>
                                            <p:strVal val="#ppt_x"/>
                                          </p:val>
                                        </p:tav>
                                      </p:tavLst>
                                    </p:anim>
                                    <p:anim calcmode="lin" valueType="num">
                                      <p:cBhvr>
                                        <p:cTn id="9" dur="1000" fill="hold"/>
                                        <p:tgtEl>
                                          <p:spTgt spid="9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21"/>
                                        </p:tgtEl>
                                        <p:attrNameLst>
                                          <p:attrName>style.visibility</p:attrName>
                                        </p:attrNameLst>
                                      </p:cBhvr>
                                      <p:to>
                                        <p:strVal val="visible"/>
                                      </p:to>
                                    </p:set>
                                    <p:animEffect transition="in" filter="fade">
                                      <p:cBhvr>
                                        <p:cTn id="12" dur="1000"/>
                                        <p:tgtEl>
                                          <p:spTgt spid="921"/>
                                        </p:tgtEl>
                                      </p:cBhvr>
                                    </p:animEffect>
                                    <p:anim calcmode="lin" valueType="num">
                                      <p:cBhvr>
                                        <p:cTn id="13" dur="1000" fill="hold"/>
                                        <p:tgtEl>
                                          <p:spTgt spid="921"/>
                                        </p:tgtEl>
                                        <p:attrNameLst>
                                          <p:attrName>ppt_x</p:attrName>
                                        </p:attrNameLst>
                                      </p:cBhvr>
                                      <p:tavLst>
                                        <p:tav tm="0">
                                          <p:val>
                                            <p:strVal val="#ppt_x"/>
                                          </p:val>
                                        </p:tav>
                                        <p:tav tm="100000">
                                          <p:val>
                                            <p:strVal val="#ppt_x"/>
                                          </p:val>
                                        </p:tav>
                                      </p:tavLst>
                                    </p:anim>
                                    <p:anim calcmode="lin" valueType="num">
                                      <p:cBhvr>
                                        <p:cTn id="14" dur="1000" fill="hold"/>
                                        <p:tgtEl>
                                          <p:spTgt spid="9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15"/>
                                        </p:tgtEl>
                                        <p:attrNameLst>
                                          <p:attrName>style.visibility</p:attrName>
                                        </p:attrNameLst>
                                      </p:cBhvr>
                                      <p:to>
                                        <p:strVal val="visible"/>
                                      </p:to>
                                    </p:set>
                                    <p:animEffect transition="in" filter="fade">
                                      <p:cBhvr>
                                        <p:cTn id="17" dur="1000"/>
                                        <p:tgtEl>
                                          <p:spTgt spid="915"/>
                                        </p:tgtEl>
                                      </p:cBhvr>
                                    </p:animEffect>
                                    <p:anim calcmode="lin" valueType="num">
                                      <p:cBhvr>
                                        <p:cTn id="18" dur="1000" fill="hold"/>
                                        <p:tgtEl>
                                          <p:spTgt spid="915"/>
                                        </p:tgtEl>
                                        <p:attrNameLst>
                                          <p:attrName>ppt_x</p:attrName>
                                        </p:attrNameLst>
                                      </p:cBhvr>
                                      <p:tavLst>
                                        <p:tav tm="0">
                                          <p:val>
                                            <p:strVal val="#ppt_x"/>
                                          </p:val>
                                        </p:tav>
                                        <p:tav tm="100000">
                                          <p:val>
                                            <p:strVal val="#ppt_x"/>
                                          </p:val>
                                        </p:tav>
                                      </p:tavLst>
                                    </p:anim>
                                    <p:anim calcmode="lin" valueType="num">
                                      <p:cBhvr>
                                        <p:cTn id="19" dur="1000" fill="hold"/>
                                        <p:tgtEl>
                                          <p:spTgt spid="9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18"/>
                                        </p:tgtEl>
                                        <p:attrNameLst>
                                          <p:attrName>style.visibility</p:attrName>
                                        </p:attrNameLst>
                                      </p:cBhvr>
                                      <p:to>
                                        <p:strVal val="visible"/>
                                      </p:to>
                                    </p:set>
                                    <p:animEffect transition="in" filter="fade">
                                      <p:cBhvr>
                                        <p:cTn id="24" dur="1000"/>
                                        <p:tgtEl>
                                          <p:spTgt spid="918"/>
                                        </p:tgtEl>
                                      </p:cBhvr>
                                    </p:animEffect>
                                    <p:anim calcmode="lin" valueType="num">
                                      <p:cBhvr>
                                        <p:cTn id="25" dur="1000" fill="hold"/>
                                        <p:tgtEl>
                                          <p:spTgt spid="918"/>
                                        </p:tgtEl>
                                        <p:attrNameLst>
                                          <p:attrName>ppt_x</p:attrName>
                                        </p:attrNameLst>
                                      </p:cBhvr>
                                      <p:tavLst>
                                        <p:tav tm="0">
                                          <p:val>
                                            <p:strVal val="#ppt_x"/>
                                          </p:val>
                                        </p:tav>
                                        <p:tav tm="100000">
                                          <p:val>
                                            <p:strVal val="#ppt_x"/>
                                          </p:val>
                                        </p:tav>
                                      </p:tavLst>
                                    </p:anim>
                                    <p:anim calcmode="lin" valueType="num">
                                      <p:cBhvr>
                                        <p:cTn id="26" dur="1000" fill="hold"/>
                                        <p:tgtEl>
                                          <p:spTgt spid="9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Effect transition="in" filter="fade">
                                      <p:cBhvr>
                                        <p:cTn id="29" dur="1000"/>
                                        <p:tgtEl>
                                          <p:spTgt spid="938"/>
                                        </p:tgtEl>
                                      </p:cBhvr>
                                    </p:animEffect>
                                    <p:anim calcmode="lin" valueType="num">
                                      <p:cBhvr>
                                        <p:cTn id="30" dur="1000" fill="hold"/>
                                        <p:tgtEl>
                                          <p:spTgt spid="938"/>
                                        </p:tgtEl>
                                        <p:attrNameLst>
                                          <p:attrName>ppt_x</p:attrName>
                                        </p:attrNameLst>
                                      </p:cBhvr>
                                      <p:tavLst>
                                        <p:tav tm="0">
                                          <p:val>
                                            <p:strVal val="#ppt_x"/>
                                          </p:val>
                                        </p:tav>
                                        <p:tav tm="100000">
                                          <p:val>
                                            <p:strVal val="#ppt_x"/>
                                          </p:val>
                                        </p:tav>
                                      </p:tavLst>
                                    </p:anim>
                                    <p:anim calcmode="lin" valueType="num">
                                      <p:cBhvr>
                                        <p:cTn id="31" dur="1000" fill="hold"/>
                                        <p:tgtEl>
                                          <p:spTgt spid="93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46"/>
                                        </p:tgtEl>
                                        <p:attrNameLst>
                                          <p:attrName>style.visibility</p:attrName>
                                        </p:attrNameLst>
                                      </p:cBhvr>
                                      <p:to>
                                        <p:strVal val="visible"/>
                                      </p:to>
                                    </p:set>
                                    <p:animEffect transition="in" filter="fade">
                                      <p:cBhvr>
                                        <p:cTn id="34" dur="1000"/>
                                        <p:tgtEl>
                                          <p:spTgt spid="946"/>
                                        </p:tgtEl>
                                      </p:cBhvr>
                                    </p:animEffect>
                                    <p:anim calcmode="lin" valueType="num">
                                      <p:cBhvr>
                                        <p:cTn id="35" dur="1000" fill="hold"/>
                                        <p:tgtEl>
                                          <p:spTgt spid="946"/>
                                        </p:tgtEl>
                                        <p:attrNameLst>
                                          <p:attrName>ppt_x</p:attrName>
                                        </p:attrNameLst>
                                      </p:cBhvr>
                                      <p:tavLst>
                                        <p:tav tm="0">
                                          <p:val>
                                            <p:strVal val="#ppt_x"/>
                                          </p:val>
                                        </p:tav>
                                        <p:tav tm="100000">
                                          <p:val>
                                            <p:strVal val="#ppt_x"/>
                                          </p:val>
                                        </p:tav>
                                      </p:tavLst>
                                    </p:anim>
                                    <p:anim calcmode="lin" valueType="num">
                                      <p:cBhvr>
                                        <p:cTn id="36" dur="1000" fill="hold"/>
                                        <p:tgtEl>
                                          <p:spTgt spid="94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33"/>
                                        </p:tgtEl>
                                        <p:attrNameLst>
                                          <p:attrName>style.visibility</p:attrName>
                                        </p:attrNameLst>
                                      </p:cBhvr>
                                      <p:to>
                                        <p:strVal val="visible"/>
                                      </p:to>
                                    </p:set>
                                    <p:animEffect transition="in" filter="fade">
                                      <p:cBhvr>
                                        <p:cTn id="39" dur="1000"/>
                                        <p:tgtEl>
                                          <p:spTgt spid="933"/>
                                        </p:tgtEl>
                                      </p:cBhvr>
                                    </p:animEffect>
                                    <p:anim calcmode="lin" valueType="num">
                                      <p:cBhvr>
                                        <p:cTn id="40" dur="1000" fill="hold"/>
                                        <p:tgtEl>
                                          <p:spTgt spid="933"/>
                                        </p:tgtEl>
                                        <p:attrNameLst>
                                          <p:attrName>ppt_x</p:attrName>
                                        </p:attrNameLst>
                                      </p:cBhvr>
                                      <p:tavLst>
                                        <p:tav tm="0">
                                          <p:val>
                                            <p:strVal val="#ppt_x"/>
                                          </p:val>
                                        </p:tav>
                                        <p:tav tm="100000">
                                          <p:val>
                                            <p:strVal val="#ppt_x"/>
                                          </p:val>
                                        </p:tav>
                                      </p:tavLst>
                                    </p:anim>
                                    <p:anim calcmode="lin" valueType="num">
                                      <p:cBhvr>
                                        <p:cTn id="41" dur="1000" fill="hold"/>
                                        <p:tgtEl>
                                          <p:spTgt spid="93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34"/>
                                        </p:tgtEl>
                                        <p:attrNameLst>
                                          <p:attrName>style.visibility</p:attrName>
                                        </p:attrNameLst>
                                      </p:cBhvr>
                                      <p:to>
                                        <p:strVal val="visible"/>
                                      </p:to>
                                    </p:set>
                                    <p:animEffect transition="in" filter="fade">
                                      <p:cBhvr>
                                        <p:cTn id="44" dur="1000"/>
                                        <p:tgtEl>
                                          <p:spTgt spid="934"/>
                                        </p:tgtEl>
                                      </p:cBhvr>
                                    </p:animEffect>
                                    <p:anim calcmode="lin" valueType="num">
                                      <p:cBhvr>
                                        <p:cTn id="45" dur="1000" fill="hold"/>
                                        <p:tgtEl>
                                          <p:spTgt spid="934"/>
                                        </p:tgtEl>
                                        <p:attrNameLst>
                                          <p:attrName>ppt_x</p:attrName>
                                        </p:attrNameLst>
                                      </p:cBhvr>
                                      <p:tavLst>
                                        <p:tav tm="0">
                                          <p:val>
                                            <p:strVal val="#ppt_x"/>
                                          </p:val>
                                        </p:tav>
                                        <p:tav tm="100000">
                                          <p:val>
                                            <p:strVal val="#ppt_x"/>
                                          </p:val>
                                        </p:tav>
                                      </p:tavLst>
                                    </p:anim>
                                    <p:anim calcmode="lin" valueType="num">
                                      <p:cBhvr>
                                        <p:cTn id="46" dur="1000" fill="hold"/>
                                        <p:tgtEl>
                                          <p:spTgt spid="93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916"/>
                                        </p:tgtEl>
                                        <p:attrNameLst>
                                          <p:attrName>style.visibility</p:attrName>
                                        </p:attrNameLst>
                                      </p:cBhvr>
                                      <p:to>
                                        <p:strVal val="visible"/>
                                      </p:to>
                                    </p:set>
                                    <p:animEffect transition="in" filter="barn(inVertical)">
                                      <p:cBhvr>
                                        <p:cTn id="51" dur="500"/>
                                        <p:tgtEl>
                                          <p:spTgt spid="916"/>
                                        </p:tgtEl>
                                      </p:cBhvr>
                                    </p:animEffect>
                                  </p:childTnLst>
                                </p:cTn>
                              </p:par>
                              <p:par>
                                <p:cTn id="52" presetID="16" presetClass="entr" presetSubtype="21" fill="hold" nodeType="withEffect">
                                  <p:stCondLst>
                                    <p:cond delay="0"/>
                                  </p:stCondLst>
                                  <p:childTnLst>
                                    <p:set>
                                      <p:cBhvr>
                                        <p:cTn id="53" dur="1" fill="hold">
                                          <p:stCondLst>
                                            <p:cond delay="0"/>
                                          </p:stCondLst>
                                        </p:cTn>
                                        <p:tgtEl>
                                          <p:spTgt spid="943"/>
                                        </p:tgtEl>
                                        <p:attrNameLst>
                                          <p:attrName>style.visibility</p:attrName>
                                        </p:attrNameLst>
                                      </p:cBhvr>
                                      <p:to>
                                        <p:strVal val="visible"/>
                                      </p:to>
                                    </p:set>
                                    <p:animEffect transition="in" filter="barn(inVertical)">
                                      <p:cBhvr>
                                        <p:cTn id="54" dur="500"/>
                                        <p:tgtEl>
                                          <p:spTgt spid="943"/>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941"/>
                                        </p:tgtEl>
                                        <p:attrNameLst>
                                          <p:attrName>style.visibility</p:attrName>
                                        </p:attrNameLst>
                                      </p:cBhvr>
                                      <p:to>
                                        <p:strVal val="visible"/>
                                      </p:to>
                                    </p:set>
                                    <p:animEffect transition="in" filter="barn(inVertical)">
                                      <p:cBhvr>
                                        <p:cTn id="57" dur="500"/>
                                        <p:tgtEl>
                                          <p:spTgt spid="941"/>
                                        </p:tgtEl>
                                      </p:cBhvr>
                                    </p:animEffect>
                                  </p:childTnLst>
                                </p:cTn>
                              </p:par>
                              <p:par>
                                <p:cTn id="58" presetID="16" presetClass="entr" presetSubtype="21" fill="hold" nodeType="withEffect">
                                  <p:stCondLst>
                                    <p:cond delay="0"/>
                                  </p:stCondLst>
                                  <p:childTnLst>
                                    <p:set>
                                      <p:cBhvr>
                                        <p:cTn id="59" dur="1" fill="hold">
                                          <p:stCondLst>
                                            <p:cond delay="0"/>
                                          </p:stCondLst>
                                        </p:cTn>
                                        <p:tgtEl>
                                          <p:spTgt spid="957"/>
                                        </p:tgtEl>
                                        <p:attrNameLst>
                                          <p:attrName>style.visibility</p:attrName>
                                        </p:attrNameLst>
                                      </p:cBhvr>
                                      <p:to>
                                        <p:strVal val="visible"/>
                                      </p:to>
                                    </p:set>
                                    <p:animEffect transition="in" filter="barn(inVertical)">
                                      <p:cBhvr>
                                        <p:cTn id="60" dur="500"/>
                                        <p:tgtEl>
                                          <p:spTgt spid="957"/>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937"/>
                                        </p:tgtEl>
                                        <p:attrNameLst>
                                          <p:attrName>style.visibility</p:attrName>
                                        </p:attrNameLst>
                                      </p:cBhvr>
                                      <p:to>
                                        <p:strVal val="visible"/>
                                      </p:to>
                                    </p:set>
                                    <p:animEffect transition="in" filter="barn(inVertical)">
                                      <p:cBhvr>
                                        <p:cTn id="63" dur="500"/>
                                        <p:tgtEl>
                                          <p:spTgt spid="937"/>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barn(inVertical)">
                                      <p:cBhvr>
                                        <p:cTn id="6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animBg="1"/>
      <p:bldP spid="916" grpId="0" animBg="1"/>
      <p:bldP spid="918" grpId="0" animBg="1"/>
      <p:bldP spid="920" grpId="0"/>
      <p:bldP spid="933" grpId="0" animBg="1"/>
      <p:bldP spid="934" grpId="0"/>
      <p:bldP spid="937" grpId="0"/>
      <p:bldP spid="941" grpId="0" animBg="1"/>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3" name="Picture 2">
            <a:extLst>
              <a:ext uri="{FF2B5EF4-FFF2-40B4-BE49-F238E27FC236}">
                <a16:creationId xmlns:a16="http://schemas.microsoft.com/office/drawing/2014/main" id="{588D5991-B388-413A-8813-613F4FDCCB3F}"/>
              </a:ext>
            </a:extLst>
          </p:cNvPr>
          <p:cNvPicPr>
            <a:picLocks noChangeAspect="1"/>
          </p:cNvPicPr>
          <p:nvPr/>
        </p:nvPicPr>
        <p:blipFill rotWithShape="1">
          <a:blip r:embed="rId3"/>
          <a:srcRect b="5334"/>
          <a:stretch/>
        </p:blipFill>
        <p:spPr>
          <a:xfrm>
            <a:off x="-124468" y="-205740"/>
            <a:ext cx="12433316" cy="7844842"/>
          </a:xfrm>
          <a:prstGeom prst="rect">
            <a:avLst/>
          </a:prstGeom>
        </p:spPr>
      </p:pic>
      <p:sp>
        <p:nvSpPr>
          <p:cNvPr id="5" name="TextBox 4">
            <a:extLst>
              <a:ext uri="{FF2B5EF4-FFF2-40B4-BE49-F238E27FC236}">
                <a16:creationId xmlns:a16="http://schemas.microsoft.com/office/drawing/2014/main" id="{3793041D-7677-42A2-891E-D200D2885E33}"/>
              </a:ext>
            </a:extLst>
          </p:cNvPr>
          <p:cNvSpPr txBox="1"/>
          <p:nvPr/>
        </p:nvSpPr>
        <p:spPr>
          <a:xfrm>
            <a:off x="325112" y="1632611"/>
            <a:ext cx="5195578" cy="2308324"/>
          </a:xfrm>
          <a:prstGeom prst="rect">
            <a:avLst/>
          </a:prstGeom>
          <a:noFill/>
        </p:spPr>
        <p:txBody>
          <a:bodyPr wrap="square" rtlCol="0">
            <a:spAutoFit/>
          </a:bodyPr>
          <a:lstStyle/>
          <a:p>
            <a:r>
              <a:rPr lang="en-US" sz="2400" dirty="0">
                <a:solidFill>
                  <a:schemeClr val="bg1">
                    <a:lumMod val="95000"/>
                  </a:schemeClr>
                </a:solidFill>
                <a:latin typeface="Arial Rounded MT Bold" panose="020F0704030504030204" pitchFamily="34" charset="0"/>
              </a:rPr>
              <a:t>The goal of the project is to explore data from ATP tennis competitions in order to predict the results of tennis matches.</a:t>
            </a:r>
          </a:p>
          <a:p>
            <a:br>
              <a:rPr lang="en-US" sz="1600" dirty="0"/>
            </a:br>
            <a:endParaRPr lang="en-US" sz="1600" dirty="0"/>
          </a:p>
          <a:p>
            <a:pPr algn="ctr"/>
            <a:endParaRPr lang="en-US" sz="1600" dirty="0"/>
          </a:p>
        </p:txBody>
      </p:sp>
      <p:sp>
        <p:nvSpPr>
          <p:cNvPr id="6" name="TextBox 5">
            <a:extLst>
              <a:ext uri="{FF2B5EF4-FFF2-40B4-BE49-F238E27FC236}">
                <a16:creationId xmlns:a16="http://schemas.microsoft.com/office/drawing/2014/main" id="{023E3339-0DE0-421C-8427-4AC6262D627F}"/>
              </a:ext>
            </a:extLst>
          </p:cNvPr>
          <p:cNvSpPr txBox="1"/>
          <p:nvPr/>
        </p:nvSpPr>
        <p:spPr>
          <a:xfrm>
            <a:off x="325112" y="422910"/>
            <a:ext cx="3794760" cy="1077218"/>
          </a:xfrm>
          <a:prstGeom prst="rect">
            <a:avLst/>
          </a:prstGeom>
          <a:noFill/>
        </p:spPr>
        <p:txBody>
          <a:bodyPr wrap="square" rtlCol="0">
            <a:spAutoFit/>
          </a:bodyPr>
          <a:lstStyle/>
          <a:p>
            <a:r>
              <a:rPr lang="en-IN" sz="3200" dirty="0">
                <a:solidFill>
                  <a:schemeClr val="bg1">
                    <a:lumMod val="95000"/>
                  </a:schemeClr>
                </a:solidFill>
                <a:latin typeface="Arial Rounded MT Bold" panose="020F0704030504030204" pitchFamily="34" charset="0"/>
              </a:rPr>
              <a:t>PROBLEM STATEMENT</a:t>
            </a:r>
          </a:p>
        </p:txBody>
      </p:sp>
    </p:spTree>
    <p:extLst>
      <p:ext uri="{BB962C8B-B14F-4D97-AF65-F5344CB8AC3E}">
        <p14:creationId xmlns:p14="http://schemas.microsoft.com/office/powerpoint/2010/main" val="4220536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29"/>
          <p:cNvSpPr txBox="1">
            <a:spLocks noGrp="1"/>
          </p:cNvSpPr>
          <p:nvPr>
            <p:ph type="body" idx="1"/>
          </p:nvPr>
        </p:nvSpPr>
        <p:spPr>
          <a:xfrm>
            <a:off x="394447" y="1304365"/>
            <a:ext cx="11403106" cy="4872598"/>
          </a:xfrm>
          <a:prstGeom prst="rect">
            <a:avLst/>
          </a:prstGeom>
          <a:noFill/>
          <a:ln>
            <a:noFill/>
          </a:ln>
        </p:spPr>
        <p:txBody>
          <a:bodyPr spcFirstLastPara="1" wrap="square" lIns="91425" tIns="45700" rIns="91425" bIns="45700" anchor="t" anchorCtr="0">
            <a:normAutofit/>
          </a:bodyPr>
          <a:lstStyle/>
          <a:p>
            <a:pPr marL="685800" lvl="0" indent="-457200">
              <a:buSzPts val="2800"/>
              <a:buFont typeface="Arial"/>
              <a:buChar char="•"/>
            </a:pPr>
            <a:r>
              <a:rPr lang="en-US" dirty="0">
                <a:latin typeface="Calibri"/>
                <a:ea typeface="Calibri"/>
                <a:cs typeface="Calibri"/>
                <a:sym typeface="Calibri"/>
              </a:rPr>
              <a:t>Collecting the latest data and implementing GBT model to find the efficiency of the model.</a:t>
            </a:r>
          </a:p>
          <a:p>
            <a:pPr marL="685800" lvl="0" indent="-457200">
              <a:buSzPts val="2800"/>
              <a:buFont typeface="Arial"/>
              <a:buChar char="•"/>
            </a:pPr>
            <a:endParaRPr lang="en-US" dirty="0">
              <a:latin typeface="Calibri"/>
              <a:ea typeface="Calibri"/>
              <a:cs typeface="Calibri"/>
              <a:sym typeface="Calibri"/>
            </a:endParaRPr>
          </a:p>
          <a:p>
            <a:pPr marL="685800" lvl="0" indent="-457200" algn="l" rtl="0">
              <a:lnSpc>
                <a:spcPct val="90000"/>
              </a:lnSpc>
              <a:spcBef>
                <a:spcPts val="1000"/>
              </a:spcBef>
              <a:spcAft>
                <a:spcPts val="0"/>
              </a:spcAft>
              <a:buClr>
                <a:schemeClr val="dk1"/>
              </a:buClr>
              <a:buSzPts val="2800"/>
              <a:buFont typeface="Arial"/>
              <a:buChar char="•"/>
            </a:pPr>
            <a:r>
              <a:rPr lang="en-US" dirty="0">
                <a:latin typeface="Calibri"/>
                <a:ea typeface="Calibri"/>
                <a:cs typeface="Calibri"/>
                <a:sym typeface="Calibri"/>
              </a:rPr>
              <a:t>Technically, we would be exploring more models and applying some more methods for better accuracy like neural networks.</a:t>
            </a:r>
          </a:p>
          <a:p>
            <a:pPr marL="685800" lvl="0" indent="-457200" algn="l" rtl="0">
              <a:lnSpc>
                <a:spcPct val="90000"/>
              </a:lnSpc>
              <a:spcBef>
                <a:spcPts val="1000"/>
              </a:spcBef>
              <a:spcAft>
                <a:spcPts val="0"/>
              </a:spcAft>
              <a:buClr>
                <a:schemeClr val="dk1"/>
              </a:buClr>
              <a:buSzPts val="2800"/>
              <a:buFont typeface="Arial"/>
              <a:buChar char="•"/>
            </a:pPr>
            <a:endParaRPr dirty="0"/>
          </a:p>
          <a:p>
            <a:pPr marL="685800" lvl="0" indent="-457200">
              <a:buSzPts val="2800"/>
              <a:buFont typeface="Arial"/>
              <a:buChar char="•"/>
            </a:pPr>
            <a:r>
              <a:rPr lang="en-US" dirty="0">
                <a:latin typeface="Calibri"/>
                <a:ea typeface="Calibri"/>
                <a:cs typeface="Calibri"/>
                <a:sym typeface="Calibri"/>
              </a:rPr>
              <a:t>We would also like to deploy this model on websites with Visualization tool and would also incorporate user input to directly get tennis player winner prediction.</a:t>
            </a:r>
            <a:endParaRPr dirty="0"/>
          </a:p>
        </p:txBody>
      </p:sp>
      <p:sp>
        <p:nvSpPr>
          <p:cNvPr id="976" name="Google Shape;976;p29"/>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1200"/>
              <a:buFont typeface="Calibri"/>
              <a:buNone/>
            </a:pPr>
            <a:fld id="{00000000-1234-1234-1234-123412341234}" type="slidenum">
              <a:rPr lang="en-US"/>
              <a:t>20</a:t>
            </a:fld>
            <a:endParaRPr/>
          </a:p>
        </p:txBody>
      </p:sp>
      <p:sp>
        <p:nvSpPr>
          <p:cNvPr id="977" name="Google Shape;977;p29"/>
          <p:cNvSpPr txBox="1">
            <a:spLocks noGrp="1"/>
          </p:cNvSpPr>
          <p:nvPr>
            <p:ph type="title"/>
          </p:nvPr>
        </p:nvSpPr>
        <p:spPr>
          <a:xfrm>
            <a:off x="394447" y="365126"/>
            <a:ext cx="11403106" cy="747897"/>
          </a:xfrm>
          <a:prstGeom prst="rect">
            <a:avLst/>
          </a:prstGeom>
          <a:solidFill>
            <a:srgbClr val="FFC000"/>
          </a:solidFill>
          <a:ln w="12700" cap="flat" cmpd="sng">
            <a:solidFill>
              <a:srgbClr val="8C3A38"/>
            </a:solidFill>
            <a:prstDash val="solid"/>
            <a:miter lim="800000"/>
            <a:headEnd type="none" w="sm" len="sm"/>
            <a:tailEnd type="none" w="sm" len="sm"/>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5400"/>
              <a:buFont typeface="Calibri"/>
              <a:buNone/>
            </a:pPr>
            <a:r>
              <a:rPr lang="en-US" sz="5400" dirty="0">
                <a:latin typeface="Calibri"/>
                <a:ea typeface="Calibri"/>
                <a:cs typeface="Calibri"/>
                <a:sym typeface="Calibri"/>
              </a:rPr>
              <a:t>Future Work</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7"/>
                                        </p:tgtEl>
                                        <p:attrNameLst>
                                          <p:attrName>style.visibility</p:attrName>
                                        </p:attrNameLst>
                                      </p:cBhvr>
                                      <p:to>
                                        <p:strVal val="visible"/>
                                      </p:to>
                                    </p:set>
                                    <p:animEffect transition="in" filter="fade">
                                      <p:cBhvr>
                                        <p:cTn id="7" dur="1000"/>
                                        <p:tgtEl>
                                          <p:spTgt spid="977"/>
                                        </p:tgtEl>
                                      </p:cBhvr>
                                    </p:animEffect>
                                    <p:anim calcmode="lin" valueType="num">
                                      <p:cBhvr>
                                        <p:cTn id="8" dur="1000" fill="hold"/>
                                        <p:tgtEl>
                                          <p:spTgt spid="977"/>
                                        </p:tgtEl>
                                        <p:attrNameLst>
                                          <p:attrName>ppt_x</p:attrName>
                                        </p:attrNameLst>
                                      </p:cBhvr>
                                      <p:tavLst>
                                        <p:tav tm="0">
                                          <p:val>
                                            <p:strVal val="#ppt_x"/>
                                          </p:val>
                                        </p:tav>
                                        <p:tav tm="100000">
                                          <p:val>
                                            <p:strVal val="#ppt_x"/>
                                          </p:val>
                                        </p:tav>
                                      </p:tavLst>
                                    </p:anim>
                                    <p:anim calcmode="lin" valueType="num">
                                      <p:cBhvr>
                                        <p:cTn id="9" dur="1000" fill="hold"/>
                                        <p:tgtEl>
                                          <p:spTgt spid="97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75">
                                            <p:txEl>
                                              <p:pRg st="0" end="0"/>
                                            </p:txEl>
                                          </p:spTgt>
                                        </p:tgtEl>
                                        <p:attrNameLst>
                                          <p:attrName>style.visibility</p:attrName>
                                        </p:attrNameLst>
                                      </p:cBhvr>
                                      <p:to>
                                        <p:strVal val="visible"/>
                                      </p:to>
                                    </p:set>
                                    <p:anim calcmode="lin" valueType="num">
                                      <p:cBhvr additive="base">
                                        <p:cTn id="14" dur="500" fill="hold"/>
                                        <p:tgtEl>
                                          <p:spTgt spid="97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5">
                                            <p:txEl>
                                              <p:pRg st="2" end="2"/>
                                            </p:txEl>
                                          </p:spTgt>
                                        </p:tgtEl>
                                        <p:attrNameLst>
                                          <p:attrName>style.visibility</p:attrName>
                                        </p:attrNameLst>
                                      </p:cBhvr>
                                      <p:to>
                                        <p:strVal val="visible"/>
                                      </p:to>
                                    </p:set>
                                    <p:anim calcmode="lin" valueType="num">
                                      <p:cBhvr additive="base">
                                        <p:cTn id="20" dur="500" fill="hold"/>
                                        <p:tgtEl>
                                          <p:spTgt spid="97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75">
                                            <p:txEl>
                                              <p:pRg st="4" end="4"/>
                                            </p:txEl>
                                          </p:spTgt>
                                        </p:tgtEl>
                                        <p:attrNameLst>
                                          <p:attrName>style.visibility</p:attrName>
                                        </p:attrNameLst>
                                      </p:cBhvr>
                                      <p:to>
                                        <p:strVal val="visible"/>
                                      </p:to>
                                    </p:set>
                                    <p:anim calcmode="lin" valueType="num">
                                      <p:cBhvr additive="base">
                                        <p:cTn id="26" dur="500" fill="hold"/>
                                        <p:tgtEl>
                                          <p:spTgt spid="975">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cxnSp>
        <p:nvCxnSpPr>
          <p:cNvPr id="987" name="Google Shape;987;p30"/>
          <p:cNvCxnSpPr/>
          <p:nvPr/>
        </p:nvCxnSpPr>
        <p:spPr>
          <a:xfrm>
            <a:off x="744175" y="5419003"/>
            <a:ext cx="5825067" cy="0"/>
          </a:xfrm>
          <a:prstGeom prst="straightConnector1">
            <a:avLst/>
          </a:prstGeom>
          <a:noFill/>
          <a:ln w="9525" cap="flat" cmpd="sng">
            <a:solidFill>
              <a:schemeClr val="lt1"/>
            </a:solidFill>
            <a:prstDash val="solid"/>
            <a:miter lim="800000"/>
            <a:headEnd type="none" w="sm" len="sm"/>
            <a:tailEnd type="none" w="sm" len="sm"/>
          </a:ln>
        </p:spPr>
      </p:cxnSp>
      <p:pic>
        <p:nvPicPr>
          <p:cNvPr id="5" name="Picture 4">
            <a:extLst>
              <a:ext uri="{FF2B5EF4-FFF2-40B4-BE49-F238E27FC236}">
                <a16:creationId xmlns:a16="http://schemas.microsoft.com/office/drawing/2014/main" id="{69F06EB5-A7E3-4A2B-B075-C4351C957EF6}"/>
              </a:ext>
            </a:extLst>
          </p:cNvPr>
          <p:cNvPicPr>
            <a:picLocks noChangeAspect="1"/>
          </p:cNvPicPr>
          <p:nvPr/>
        </p:nvPicPr>
        <p:blipFill>
          <a:blip r:embed="rId3"/>
          <a:stretch>
            <a:fillRect/>
          </a:stretch>
        </p:blipFill>
        <p:spPr>
          <a:xfrm>
            <a:off x="0" y="-227686"/>
            <a:ext cx="12192000" cy="8125969"/>
          </a:xfrm>
          <a:prstGeom prst="rect">
            <a:avLst/>
          </a:prstGeom>
        </p:spPr>
      </p:pic>
      <p:sp>
        <p:nvSpPr>
          <p:cNvPr id="10" name="TextBox 9">
            <a:extLst>
              <a:ext uri="{FF2B5EF4-FFF2-40B4-BE49-F238E27FC236}">
                <a16:creationId xmlns:a16="http://schemas.microsoft.com/office/drawing/2014/main" id="{0B33C649-5B08-4231-9326-9E8AA3EEEA95}"/>
              </a:ext>
            </a:extLst>
          </p:cNvPr>
          <p:cNvSpPr txBox="1"/>
          <p:nvPr/>
        </p:nvSpPr>
        <p:spPr>
          <a:xfrm>
            <a:off x="1208723" y="1131987"/>
            <a:ext cx="6189344" cy="1446550"/>
          </a:xfrm>
          <a:prstGeom prst="rect">
            <a:avLst/>
          </a:prstGeom>
          <a:noFill/>
          <a:ln>
            <a:noFill/>
          </a:ln>
          <a:effectLst>
            <a:glow rad="139700">
              <a:schemeClr val="accent2">
                <a:satMod val="175000"/>
                <a:alpha val="40000"/>
              </a:schemeClr>
            </a:glow>
            <a:outerShdw blurRad="190500" dist="228600" dir="2700000" algn="ctr">
              <a:srgbClr val="000000">
                <a:alpha val="30000"/>
              </a:srgbClr>
            </a:outerShdw>
            <a:reflection blurRad="6350" stA="50000" endA="295" endPos="92000" dist="101600" dir="5400000" sy="-100000" algn="bl" rotWithShape="0"/>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8800" dirty="0">
                <a:solidFill>
                  <a:schemeClr val="bg1">
                    <a:lumMod val="95000"/>
                  </a:schemeClr>
                </a:solidFill>
                <a:latin typeface="Arial Rounded MT Bold" panose="020F0704030504030204" pitchFamily="34" charset="0"/>
              </a:rPr>
              <a:t>Q&amp;A</a:t>
            </a:r>
            <a:endParaRPr lang="en-IN" sz="8800" dirty="0">
              <a:solidFill>
                <a:schemeClr val="bg1">
                  <a:lumMod val="95000"/>
                </a:schemeClr>
              </a:solidFill>
              <a:latin typeface="Arial Rounded MT Bold" panose="020F07040305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7"/>
                                        </p:tgtEl>
                                        <p:attrNameLst>
                                          <p:attrName>style.visibility</p:attrName>
                                        </p:attrNameLst>
                                      </p:cBhvr>
                                      <p:to>
                                        <p:strVal val="visible"/>
                                      </p:to>
                                    </p:set>
                                    <p:anim calcmode="lin" valueType="num">
                                      <p:cBhvr additive="base">
                                        <p:cTn id="7" dur="500" fill="hold"/>
                                        <p:tgtEl>
                                          <p:spTgt spid="987"/>
                                        </p:tgtEl>
                                        <p:attrNameLst>
                                          <p:attrName>ppt_x</p:attrName>
                                        </p:attrNameLst>
                                      </p:cBhvr>
                                      <p:tavLst>
                                        <p:tav tm="0">
                                          <p:val>
                                            <p:strVal val="#ppt_x"/>
                                          </p:val>
                                        </p:tav>
                                        <p:tav tm="100000">
                                          <p:val>
                                            <p:strVal val="#ppt_x"/>
                                          </p:val>
                                        </p:tav>
                                      </p:tavLst>
                                    </p:anim>
                                    <p:anim calcmode="lin" valueType="num">
                                      <p:cBhvr additive="base">
                                        <p:cTn id="8" dur="500" fill="hold"/>
                                        <p:tgtEl>
                                          <p:spTgt spid="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3" name="Picture 2">
            <a:extLst>
              <a:ext uri="{FF2B5EF4-FFF2-40B4-BE49-F238E27FC236}">
                <a16:creationId xmlns:a16="http://schemas.microsoft.com/office/drawing/2014/main" id="{1D2F02A9-C0D4-457B-9BE3-9246161D3369}"/>
              </a:ext>
            </a:extLst>
          </p:cNvPr>
          <p:cNvPicPr>
            <a:picLocks noChangeAspect="1"/>
          </p:cNvPicPr>
          <p:nvPr/>
        </p:nvPicPr>
        <p:blipFill>
          <a:blip r:embed="rId3"/>
          <a:stretch>
            <a:fillRect/>
          </a:stretch>
        </p:blipFill>
        <p:spPr>
          <a:xfrm>
            <a:off x="-105650" y="-34290"/>
            <a:ext cx="11976054" cy="6735176"/>
          </a:xfrm>
          <a:prstGeom prst="rect">
            <a:avLst/>
          </a:prstGeom>
        </p:spPr>
      </p:pic>
      <p:cxnSp>
        <p:nvCxnSpPr>
          <p:cNvPr id="995" name="Google Shape;995;p31"/>
          <p:cNvCxnSpPr/>
          <p:nvPr/>
        </p:nvCxnSpPr>
        <p:spPr>
          <a:xfrm>
            <a:off x="6488730" y="5226498"/>
            <a:ext cx="5202527" cy="0"/>
          </a:xfrm>
          <a:prstGeom prst="straightConnector1">
            <a:avLst/>
          </a:prstGeom>
          <a:noFill/>
          <a:ln w="9525" cap="flat" cmpd="sng">
            <a:solidFill>
              <a:srgbClr val="D8D8D8"/>
            </a:solidFill>
            <a:prstDash val="solid"/>
            <a:miter lim="800000"/>
            <a:headEnd type="none" w="sm" len="sm"/>
            <a:tailEnd type="none" w="sm" len="sm"/>
          </a:ln>
        </p:spPr>
      </p:cxnSp>
      <p:sp>
        <p:nvSpPr>
          <p:cNvPr id="996" name="Google Shape;996;p31"/>
          <p:cNvSpPr txBox="1">
            <a:spLocks noGrp="1"/>
          </p:cNvSpPr>
          <p:nvPr>
            <p:ph type="ctrTitle"/>
          </p:nvPr>
        </p:nvSpPr>
        <p:spPr>
          <a:xfrm>
            <a:off x="1303020" y="443993"/>
            <a:ext cx="9355804" cy="3679800"/>
          </a:xfrm>
          <a:prstGeom prst="rect">
            <a:avLst/>
          </a:prstGeom>
          <a:noFill/>
          <a:ln>
            <a:noFill/>
          </a:ln>
          <a:effectLst>
            <a:glow rad="228600">
              <a:schemeClr val="accent3">
                <a:satMod val="175000"/>
                <a:alpha val="40000"/>
              </a:schemeClr>
            </a:glow>
          </a:effectLst>
          <a:scene3d>
            <a:camera prst="perspectiveAbove"/>
            <a:lightRig rig="threePt" dir="t"/>
          </a:scene3d>
          <a:sp3d>
            <a:bevelT w="165100" prst="coolSlant"/>
          </a:sp3d>
        </p:spPr>
        <p:txBody>
          <a:bodyPr spcFirstLastPara="1" wrap="square" lIns="91425" tIns="45700" rIns="91425" bIns="45700" anchor="b" anchorCtr="0">
            <a:normAutofit/>
          </a:bodyPr>
          <a:lstStyle/>
          <a:p>
            <a:pPr marL="0" lvl="0" indent="0" rtl="0">
              <a:lnSpc>
                <a:spcPct val="90000"/>
              </a:lnSpc>
              <a:spcBef>
                <a:spcPts val="0"/>
              </a:spcBef>
              <a:spcAft>
                <a:spcPts val="0"/>
              </a:spcAft>
              <a:buClr>
                <a:schemeClr val="dk1"/>
              </a:buClr>
              <a:buSzPts val="7200"/>
              <a:buFont typeface="Georgia"/>
              <a:buNone/>
            </a:pPr>
            <a:r>
              <a:rPr lang="en-US" sz="7200" dirty="0">
                <a:solidFill>
                  <a:schemeClr val="bg1">
                    <a:lumMod val="95000"/>
                  </a:schemeClr>
                </a:solidFill>
                <a:latin typeface="Arial Rounded MT Bold" panose="020F0704030504030204" pitchFamily="34" charset="0"/>
              </a:rPr>
              <a:t>THANK YOU</a:t>
            </a:r>
            <a:endParaRPr dirty="0">
              <a:solidFill>
                <a:schemeClr val="bg1">
                  <a:lumMod val="95000"/>
                </a:schemeClr>
              </a:solidFill>
              <a:latin typeface="Arial Rounded MT Bold" panose="020F07040305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96"/>
                                        </p:tgtEl>
                                        <p:attrNameLst>
                                          <p:attrName>style.visibility</p:attrName>
                                        </p:attrNameLst>
                                      </p:cBhvr>
                                      <p:to>
                                        <p:strVal val="visible"/>
                                      </p:to>
                                    </p:set>
                                    <p:animEffect transition="in" filter="barn(inVertical)">
                                      <p:cBhvr>
                                        <p:cTn id="7" dur="500"/>
                                        <p:tgtEl>
                                          <p:spTgt spid="996"/>
                                        </p:tgtEl>
                                      </p:cBhvr>
                                    </p:animEffect>
                                  </p:childTnLst>
                                </p:cTn>
                              </p:par>
                              <p:par>
                                <p:cTn id="8" presetID="16" presetClass="entr" presetSubtype="21" fill="hold" nodeType="withEffect">
                                  <p:stCondLst>
                                    <p:cond delay="0"/>
                                  </p:stCondLst>
                                  <p:childTnLst>
                                    <p:set>
                                      <p:cBhvr>
                                        <p:cTn id="9" dur="1" fill="hold">
                                          <p:stCondLst>
                                            <p:cond delay="0"/>
                                          </p:stCondLst>
                                        </p:cTn>
                                        <p:tgtEl>
                                          <p:spTgt spid="995"/>
                                        </p:tgtEl>
                                        <p:attrNameLst>
                                          <p:attrName>style.visibility</p:attrName>
                                        </p:attrNameLst>
                                      </p:cBhvr>
                                      <p:to>
                                        <p:strVal val="visible"/>
                                      </p:to>
                                    </p:set>
                                    <p:animEffect transition="in" filter="barn(inVertical)">
                                      <p:cBhvr>
                                        <p:cTn id="10" dur="500"/>
                                        <p:tgtEl>
                                          <p:spTgt spid="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3">
                  <a:lumMod val="50000"/>
                </a:schemeClr>
              </a:solidFill>
              <a:latin typeface="Calibri"/>
              <a:ea typeface="Calibri"/>
              <a:cs typeface="Calibri"/>
              <a:sym typeface="Calibri"/>
            </a:endParaRPr>
          </a:p>
        </p:txBody>
      </p:sp>
      <p:sp>
        <p:nvSpPr>
          <p:cNvPr id="121" name="Google Shape;121;p4"/>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4"/>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4"/>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4"/>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6" name="Google Shape;126;p4"/>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Calibri"/>
                <a:ea typeface="Calibri"/>
                <a:cs typeface="Calibri"/>
                <a:sym typeface="Calibri"/>
              </a:rPr>
              <a:t>Data Preparation</a:t>
            </a:r>
            <a:endParaRPr dirty="0"/>
          </a:p>
        </p:txBody>
      </p:sp>
      <p:sp>
        <p:nvSpPr>
          <p:cNvPr id="127" name="Google Shape;127;p4"/>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Interpreting the Results</a:t>
            </a:r>
            <a:endParaRPr sz="2800" dirty="0">
              <a:solidFill>
                <a:schemeClr val="lt1"/>
              </a:solidFill>
              <a:latin typeface="Calibri"/>
              <a:ea typeface="Calibri"/>
              <a:cs typeface="Calibri"/>
              <a:sym typeface="Calibri"/>
            </a:endParaRPr>
          </a:p>
        </p:txBody>
      </p:sp>
      <p:sp>
        <p:nvSpPr>
          <p:cNvPr id="128" name="Google Shape;128;p4"/>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Calibri"/>
                <a:ea typeface="Calibri"/>
                <a:cs typeface="Calibri"/>
                <a:sym typeface="Calibri"/>
              </a:rPr>
              <a:t>Data Source</a:t>
            </a:r>
            <a:endParaRPr sz="2800" b="1" dirty="0">
              <a:solidFill>
                <a:schemeClr val="lt1"/>
              </a:solidFill>
              <a:latin typeface="Calibri"/>
              <a:ea typeface="Calibri"/>
              <a:cs typeface="Calibri"/>
              <a:sym typeface="Calibri"/>
            </a:endParaRPr>
          </a:p>
        </p:txBody>
      </p:sp>
      <p:sp>
        <p:nvSpPr>
          <p:cNvPr id="129" name="Google Shape;129;p4"/>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a:solidFill>
                  <a:schemeClr val="lt1"/>
                </a:solidFill>
                <a:latin typeface="Calibri"/>
                <a:ea typeface="Calibri"/>
                <a:cs typeface="Calibri"/>
                <a:sym typeface="Calibri"/>
              </a:rPr>
              <a:t>Modeling</a:t>
            </a:r>
            <a:endParaRPr sz="2800">
              <a:solidFill>
                <a:schemeClr val="lt1"/>
              </a:solidFill>
              <a:latin typeface="Calibri"/>
              <a:ea typeface="Calibri"/>
              <a:cs typeface="Calibri"/>
              <a:sym typeface="Calibri"/>
            </a:endParaRPr>
          </a:p>
        </p:txBody>
      </p:sp>
      <p:sp>
        <p:nvSpPr>
          <p:cNvPr id="130" name="Google Shape;130;p4"/>
          <p:cNvSpPr/>
          <p:nvPr/>
        </p:nvSpPr>
        <p:spPr>
          <a:xfrm>
            <a:off x="838201" y="4009683"/>
            <a:ext cx="2480594" cy="738664"/>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Data Sources</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sym typeface="Quattrocento Sans"/>
              </a:rPr>
              <a:t>Platform</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Dataset Description</a:t>
            </a:r>
            <a:endParaRPr dirty="0"/>
          </a:p>
        </p:txBody>
      </p:sp>
      <p:sp>
        <p:nvSpPr>
          <p:cNvPr id="131" name="Google Shape;131;p4"/>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Technique/solution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Inputs/output </a:t>
            </a:r>
            <a:endParaRPr/>
          </a:p>
        </p:txBody>
      </p:sp>
      <p:sp>
        <p:nvSpPr>
          <p:cNvPr id="132" name="Google Shape;132;p4"/>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Data Cleaning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Data Validation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Visualization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Data partition</a:t>
            </a:r>
            <a:endParaRPr dirty="0"/>
          </a:p>
        </p:txBody>
      </p:sp>
      <p:sp>
        <p:nvSpPr>
          <p:cNvPr id="133" name="Google Shape;133;p4"/>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Evaluation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Recommendations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Future Work</a:t>
            </a:r>
            <a:endParaRPr dirty="0"/>
          </a:p>
        </p:txBody>
      </p:sp>
      <p:sp>
        <p:nvSpPr>
          <p:cNvPr id="134" name="Google Shape;134;p4"/>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Calibri"/>
                <a:ea typeface="Calibri"/>
                <a:cs typeface="Calibri"/>
                <a:sym typeface="Calibri"/>
              </a:rPr>
              <a:t>1</a:t>
            </a:r>
            <a:endParaRPr dirty="0"/>
          </a:p>
        </p:txBody>
      </p:sp>
      <p:sp>
        <p:nvSpPr>
          <p:cNvPr id="135" name="Google Shape;135;p4"/>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Calibri"/>
                <a:ea typeface="Calibri"/>
                <a:cs typeface="Calibri"/>
                <a:sym typeface="Calibri"/>
              </a:rPr>
              <a:t>3</a:t>
            </a:r>
            <a:endParaRPr dirty="0"/>
          </a:p>
        </p:txBody>
      </p:sp>
      <p:sp>
        <p:nvSpPr>
          <p:cNvPr id="136" name="Google Shape;136;p4"/>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Calibri"/>
                <a:ea typeface="Calibri"/>
                <a:cs typeface="Calibri"/>
                <a:sym typeface="Calibri"/>
              </a:rPr>
              <a:t>2</a:t>
            </a:r>
            <a:endParaRPr dirty="0"/>
          </a:p>
        </p:txBody>
      </p:sp>
      <p:sp>
        <p:nvSpPr>
          <p:cNvPr id="137" name="Google Shape;137;p4"/>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4</a:t>
            </a:r>
            <a:endParaRPr/>
          </a:p>
        </p:txBody>
      </p:sp>
      <p:grpSp>
        <p:nvGrpSpPr>
          <p:cNvPr id="138" name="Google Shape;138;p4"/>
          <p:cNvGrpSpPr/>
          <p:nvPr/>
        </p:nvGrpSpPr>
        <p:grpSpPr>
          <a:xfrm>
            <a:off x="660696" y="3400067"/>
            <a:ext cx="643467" cy="643467"/>
            <a:chOff x="5452533" y="822854"/>
            <a:chExt cx="643467" cy="643467"/>
          </a:xfrm>
        </p:grpSpPr>
        <p:sp>
          <p:nvSpPr>
            <p:cNvPr id="139" name="Google Shape;139;p4"/>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0" name="Google Shape;140;p4"/>
            <p:cNvGrpSpPr/>
            <p:nvPr/>
          </p:nvGrpSpPr>
          <p:grpSpPr>
            <a:xfrm>
              <a:off x="5631916" y="1001580"/>
              <a:ext cx="284701" cy="286014"/>
              <a:chOff x="7005638" y="3978275"/>
              <a:chExt cx="344488" cy="346076"/>
            </a:xfrm>
          </p:grpSpPr>
          <p:cxnSp>
            <p:nvCxnSpPr>
              <p:cNvPr id="141" name="Google Shape;141;p4"/>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142" name="Google Shape;142;p4"/>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143" name="Google Shape;143;p4"/>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44" name="Google Shape;144;p4"/>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145" name="Google Shape;145;p4"/>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6" name="Google Shape;146;p4"/>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147" name="Google Shape;147;p4"/>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4"/>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49" name="Google Shape;149;p4"/>
          <p:cNvGrpSpPr/>
          <p:nvPr/>
        </p:nvGrpSpPr>
        <p:grpSpPr>
          <a:xfrm>
            <a:off x="3394732" y="3711618"/>
            <a:ext cx="643467" cy="643467"/>
            <a:chOff x="5452533" y="2295736"/>
            <a:chExt cx="643467" cy="643467"/>
          </a:xfrm>
        </p:grpSpPr>
        <p:sp>
          <p:nvSpPr>
            <p:cNvPr id="150" name="Google Shape;150;p4"/>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1" name="Google Shape;151;p4"/>
            <p:cNvGrpSpPr/>
            <p:nvPr/>
          </p:nvGrpSpPr>
          <p:grpSpPr>
            <a:xfrm>
              <a:off x="5631260" y="2493487"/>
              <a:ext cx="286013" cy="247965"/>
              <a:chOff x="7726363" y="3648076"/>
              <a:chExt cx="346075" cy="300038"/>
            </a:xfrm>
          </p:grpSpPr>
          <p:sp>
            <p:nvSpPr>
              <p:cNvPr id="152" name="Google Shape;152;p4"/>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3" name="Google Shape;153;p4"/>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154" name="Google Shape;154;p4"/>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155" name="Google Shape;155;p4"/>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6" name="Google Shape;156;p4"/>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157" name="Google Shape;157;p4"/>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4"/>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9" name="Google Shape;159;p4"/>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160" name="Google Shape;160;p4"/>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1" name="Google Shape;161;p4"/>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2" name="Google Shape;162;p4"/>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163" name="Google Shape;163;p4"/>
          <p:cNvGrpSpPr/>
          <p:nvPr/>
        </p:nvGrpSpPr>
        <p:grpSpPr>
          <a:xfrm>
            <a:off x="8244267" y="2708048"/>
            <a:ext cx="643467" cy="643467"/>
            <a:chOff x="5452533" y="3768618"/>
            <a:chExt cx="643467" cy="643467"/>
          </a:xfrm>
        </p:grpSpPr>
        <p:sp>
          <p:nvSpPr>
            <p:cNvPr id="164" name="Google Shape;164;p4"/>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5" name="Google Shape;165;p4"/>
            <p:cNvGrpSpPr/>
            <p:nvPr/>
          </p:nvGrpSpPr>
          <p:grpSpPr>
            <a:xfrm>
              <a:off x="5631260" y="3947345"/>
              <a:ext cx="286013" cy="286013"/>
              <a:chOff x="8447088" y="3255963"/>
              <a:chExt cx="346075" cy="346075"/>
            </a:xfrm>
          </p:grpSpPr>
          <p:sp>
            <p:nvSpPr>
              <p:cNvPr id="166" name="Google Shape;166;p4"/>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4"/>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4"/>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69" name="Google Shape;169;p4"/>
          <p:cNvGrpSpPr/>
          <p:nvPr/>
        </p:nvGrpSpPr>
        <p:grpSpPr>
          <a:xfrm>
            <a:off x="10859825" y="4024169"/>
            <a:ext cx="794867" cy="724178"/>
            <a:chOff x="5387669" y="5200806"/>
            <a:chExt cx="872864" cy="724178"/>
          </a:xfrm>
        </p:grpSpPr>
        <p:sp>
          <p:nvSpPr>
            <p:cNvPr id="170" name="Google Shape;170;p4"/>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71" name="Google Shape;171;p4"/>
            <p:cNvGrpSpPr/>
            <p:nvPr/>
          </p:nvGrpSpPr>
          <p:grpSpPr>
            <a:xfrm>
              <a:off x="5631554" y="5365711"/>
              <a:ext cx="306753" cy="340536"/>
              <a:chOff x="6282098" y="4994979"/>
              <a:chExt cx="371171" cy="412047"/>
            </a:xfrm>
          </p:grpSpPr>
          <p:sp>
            <p:nvSpPr>
              <p:cNvPr id="172" name="Google Shape;172;p4"/>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73" name="Google Shape;173;p4"/>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174" name="Google Shape;174;p4"/>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5" name="Google Shape;175;p4"/>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6" name="Google Shape;176;p4"/>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177" name="Google Shape;177;p4"/>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 name="Rectangle 1">
            <a:extLst>
              <a:ext uri="{FF2B5EF4-FFF2-40B4-BE49-F238E27FC236}">
                <a16:creationId xmlns:a16="http://schemas.microsoft.com/office/drawing/2014/main" id="{8EA227FA-E3E6-3F47-85AD-63ADD851C9F8}"/>
              </a:ext>
            </a:extLst>
          </p:cNvPr>
          <p:cNvSpPr/>
          <p:nvPr/>
        </p:nvSpPr>
        <p:spPr>
          <a:xfrm>
            <a:off x="715196" y="203101"/>
            <a:ext cx="10959352" cy="11911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rial Rounded MT Bold" panose="020F0704030504030204" pitchFamily="34" charset="0"/>
              </a:rPr>
              <a:t>Project Flow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fade">
                                      <p:cBhvr>
                                        <p:cTn id="14" dur="1000"/>
                                        <p:tgtEl>
                                          <p:spTgt spid="128"/>
                                        </p:tgtEl>
                                      </p:cBhvr>
                                    </p:animEffect>
                                    <p:anim calcmode="lin" valueType="num">
                                      <p:cBhvr>
                                        <p:cTn id="15" dur="1000" fill="hold"/>
                                        <p:tgtEl>
                                          <p:spTgt spid="128"/>
                                        </p:tgtEl>
                                        <p:attrNameLst>
                                          <p:attrName>ppt_x</p:attrName>
                                        </p:attrNameLst>
                                      </p:cBhvr>
                                      <p:tavLst>
                                        <p:tav tm="0">
                                          <p:val>
                                            <p:strVal val="#ppt_x"/>
                                          </p:val>
                                        </p:tav>
                                        <p:tav tm="100000">
                                          <p:val>
                                            <p:strVal val="#ppt_x"/>
                                          </p:val>
                                        </p:tav>
                                      </p:tavLst>
                                    </p:anim>
                                    <p:anim calcmode="lin" valueType="num">
                                      <p:cBhvr>
                                        <p:cTn id="16" dur="1000" fill="hold"/>
                                        <p:tgtEl>
                                          <p:spTgt spid="12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1000"/>
                                        <p:tgtEl>
                                          <p:spTgt spid="120"/>
                                        </p:tgtEl>
                                      </p:cBhvr>
                                    </p:animEffect>
                                    <p:anim calcmode="lin" valueType="num">
                                      <p:cBhvr>
                                        <p:cTn id="20" dur="1000" fill="hold"/>
                                        <p:tgtEl>
                                          <p:spTgt spid="120"/>
                                        </p:tgtEl>
                                        <p:attrNameLst>
                                          <p:attrName>ppt_x</p:attrName>
                                        </p:attrNameLst>
                                      </p:cBhvr>
                                      <p:tavLst>
                                        <p:tav tm="0">
                                          <p:val>
                                            <p:strVal val="#ppt_x"/>
                                          </p:val>
                                        </p:tav>
                                        <p:tav tm="100000">
                                          <p:val>
                                            <p:strVal val="#ppt_x"/>
                                          </p:val>
                                        </p:tav>
                                      </p:tavLst>
                                    </p:anim>
                                    <p:anim calcmode="lin" valueType="num">
                                      <p:cBhvr>
                                        <p:cTn id="21" dur="1000" fill="hold"/>
                                        <p:tgtEl>
                                          <p:spTgt spid="1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fade">
                                      <p:cBhvr>
                                        <p:cTn id="24" dur="1000"/>
                                        <p:tgtEl>
                                          <p:spTgt spid="134"/>
                                        </p:tgtEl>
                                      </p:cBhvr>
                                    </p:animEffect>
                                    <p:anim calcmode="lin" valueType="num">
                                      <p:cBhvr>
                                        <p:cTn id="25" dur="1000" fill="hold"/>
                                        <p:tgtEl>
                                          <p:spTgt spid="134"/>
                                        </p:tgtEl>
                                        <p:attrNameLst>
                                          <p:attrName>ppt_x</p:attrName>
                                        </p:attrNameLst>
                                      </p:cBhvr>
                                      <p:tavLst>
                                        <p:tav tm="0">
                                          <p:val>
                                            <p:strVal val="#ppt_x"/>
                                          </p:val>
                                        </p:tav>
                                        <p:tav tm="100000">
                                          <p:val>
                                            <p:strVal val="#ppt_x"/>
                                          </p:val>
                                        </p:tav>
                                      </p:tavLst>
                                    </p:anim>
                                    <p:anim calcmode="lin" valueType="num">
                                      <p:cBhvr>
                                        <p:cTn id="26" dur="1000" fill="hold"/>
                                        <p:tgtEl>
                                          <p:spTgt spid="13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1000"/>
                                        <p:tgtEl>
                                          <p:spTgt spid="138"/>
                                        </p:tgtEl>
                                      </p:cBhvr>
                                    </p:animEffect>
                                    <p:anim calcmode="lin" valueType="num">
                                      <p:cBhvr>
                                        <p:cTn id="30" dur="1000" fill="hold"/>
                                        <p:tgtEl>
                                          <p:spTgt spid="138"/>
                                        </p:tgtEl>
                                        <p:attrNameLst>
                                          <p:attrName>ppt_x</p:attrName>
                                        </p:attrNameLst>
                                      </p:cBhvr>
                                      <p:tavLst>
                                        <p:tav tm="0">
                                          <p:val>
                                            <p:strVal val="#ppt_x"/>
                                          </p:val>
                                        </p:tav>
                                        <p:tav tm="100000">
                                          <p:val>
                                            <p:strVal val="#ppt_x"/>
                                          </p:val>
                                        </p:tav>
                                      </p:tavLst>
                                    </p:anim>
                                    <p:anim calcmode="lin" valueType="num">
                                      <p:cBhvr>
                                        <p:cTn id="31" dur="1000" fill="hold"/>
                                        <p:tgtEl>
                                          <p:spTgt spid="1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1000"/>
                                        <p:tgtEl>
                                          <p:spTgt spid="130"/>
                                        </p:tgtEl>
                                      </p:cBhvr>
                                    </p:animEffect>
                                    <p:anim calcmode="lin" valueType="num">
                                      <p:cBhvr>
                                        <p:cTn id="35" dur="1000" fill="hold"/>
                                        <p:tgtEl>
                                          <p:spTgt spid="130"/>
                                        </p:tgtEl>
                                        <p:attrNameLst>
                                          <p:attrName>ppt_x</p:attrName>
                                        </p:attrNameLst>
                                      </p:cBhvr>
                                      <p:tavLst>
                                        <p:tav tm="0">
                                          <p:val>
                                            <p:strVal val="#ppt_x"/>
                                          </p:val>
                                        </p:tav>
                                        <p:tav tm="100000">
                                          <p:val>
                                            <p:strVal val="#ppt_x"/>
                                          </p:val>
                                        </p:tav>
                                      </p:tavLst>
                                    </p:anim>
                                    <p:anim calcmode="lin" valueType="num">
                                      <p:cBhvr>
                                        <p:cTn id="36"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1000"/>
                                        <p:tgtEl>
                                          <p:spTgt spid="136"/>
                                        </p:tgtEl>
                                      </p:cBhvr>
                                    </p:animEffect>
                                    <p:anim calcmode="lin" valueType="num">
                                      <p:cBhvr>
                                        <p:cTn id="42" dur="1000" fill="hold"/>
                                        <p:tgtEl>
                                          <p:spTgt spid="136"/>
                                        </p:tgtEl>
                                        <p:attrNameLst>
                                          <p:attrName>ppt_x</p:attrName>
                                        </p:attrNameLst>
                                      </p:cBhvr>
                                      <p:tavLst>
                                        <p:tav tm="0">
                                          <p:val>
                                            <p:strVal val="#ppt_x"/>
                                          </p:val>
                                        </p:tav>
                                        <p:tav tm="100000">
                                          <p:val>
                                            <p:strVal val="#ppt_x"/>
                                          </p:val>
                                        </p:tav>
                                      </p:tavLst>
                                    </p:anim>
                                    <p:anim calcmode="lin" valueType="num">
                                      <p:cBhvr>
                                        <p:cTn id="43" dur="1000" fill="hold"/>
                                        <p:tgtEl>
                                          <p:spTgt spid="13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fade">
                                      <p:cBhvr>
                                        <p:cTn id="46" dur="1000"/>
                                        <p:tgtEl>
                                          <p:spTgt spid="126"/>
                                        </p:tgtEl>
                                      </p:cBhvr>
                                    </p:animEffect>
                                    <p:anim calcmode="lin" valueType="num">
                                      <p:cBhvr>
                                        <p:cTn id="47" dur="1000" fill="hold"/>
                                        <p:tgtEl>
                                          <p:spTgt spid="126"/>
                                        </p:tgtEl>
                                        <p:attrNameLst>
                                          <p:attrName>ppt_x</p:attrName>
                                        </p:attrNameLst>
                                      </p:cBhvr>
                                      <p:tavLst>
                                        <p:tav tm="0">
                                          <p:val>
                                            <p:strVal val="#ppt_x"/>
                                          </p:val>
                                        </p:tav>
                                        <p:tav tm="100000">
                                          <p:val>
                                            <p:strVal val="#ppt_x"/>
                                          </p:val>
                                        </p:tav>
                                      </p:tavLst>
                                    </p:anim>
                                    <p:anim calcmode="lin" valueType="num">
                                      <p:cBhvr>
                                        <p:cTn id="48" dur="1000" fill="hold"/>
                                        <p:tgtEl>
                                          <p:spTgt spid="12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49"/>
                                        </p:tgtEl>
                                        <p:attrNameLst>
                                          <p:attrName>style.visibility</p:attrName>
                                        </p:attrNameLst>
                                      </p:cBhvr>
                                      <p:to>
                                        <p:strVal val="visible"/>
                                      </p:to>
                                    </p:set>
                                    <p:animEffect transition="in" filter="fade">
                                      <p:cBhvr>
                                        <p:cTn id="51" dur="1000"/>
                                        <p:tgtEl>
                                          <p:spTgt spid="149"/>
                                        </p:tgtEl>
                                      </p:cBhvr>
                                    </p:animEffect>
                                    <p:anim calcmode="lin" valueType="num">
                                      <p:cBhvr>
                                        <p:cTn id="52" dur="1000" fill="hold"/>
                                        <p:tgtEl>
                                          <p:spTgt spid="149"/>
                                        </p:tgtEl>
                                        <p:attrNameLst>
                                          <p:attrName>ppt_x</p:attrName>
                                        </p:attrNameLst>
                                      </p:cBhvr>
                                      <p:tavLst>
                                        <p:tav tm="0">
                                          <p:val>
                                            <p:strVal val="#ppt_x"/>
                                          </p:val>
                                        </p:tav>
                                        <p:tav tm="100000">
                                          <p:val>
                                            <p:strVal val="#ppt_x"/>
                                          </p:val>
                                        </p:tav>
                                      </p:tavLst>
                                    </p:anim>
                                    <p:anim calcmode="lin" valueType="num">
                                      <p:cBhvr>
                                        <p:cTn id="53" dur="1000" fill="hold"/>
                                        <p:tgtEl>
                                          <p:spTgt spid="14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21"/>
                                        </p:tgtEl>
                                        <p:attrNameLst>
                                          <p:attrName>style.visibility</p:attrName>
                                        </p:attrNameLst>
                                      </p:cBhvr>
                                      <p:to>
                                        <p:strVal val="visible"/>
                                      </p:to>
                                    </p:set>
                                    <p:animEffect transition="in" filter="fade">
                                      <p:cBhvr>
                                        <p:cTn id="56" dur="1000"/>
                                        <p:tgtEl>
                                          <p:spTgt spid="121"/>
                                        </p:tgtEl>
                                      </p:cBhvr>
                                    </p:animEffect>
                                    <p:anim calcmode="lin" valueType="num">
                                      <p:cBhvr>
                                        <p:cTn id="57" dur="1000" fill="hold"/>
                                        <p:tgtEl>
                                          <p:spTgt spid="121"/>
                                        </p:tgtEl>
                                        <p:attrNameLst>
                                          <p:attrName>ppt_x</p:attrName>
                                        </p:attrNameLst>
                                      </p:cBhvr>
                                      <p:tavLst>
                                        <p:tav tm="0">
                                          <p:val>
                                            <p:strVal val="#ppt_x"/>
                                          </p:val>
                                        </p:tav>
                                        <p:tav tm="100000">
                                          <p:val>
                                            <p:strVal val="#ppt_x"/>
                                          </p:val>
                                        </p:tav>
                                      </p:tavLst>
                                    </p:anim>
                                    <p:anim calcmode="lin" valueType="num">
                                      <p:cBhvr>
                                        <p:cTn id="58" dur="1000" fill="hold"/>
                                        <p:tgtEl>
                                          <p:spTgt spid="12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32"/>
                                        </p:tgtEl>
                                        <p:attrNameLst>
                                          <p:attrName>style.visibility</p:attrName>
                                        </p:attrNameLst>
                                      </p:cBhvr>
                                      <p:to>
                                        <p:strVal val="visible"/>
                                      </p:to>
                                    </p:set>
                                    <p:animEffect transition="in" filter="fade">
                                      <p:cBhvr>
                                        <p:cTn id="61" dur="1000"/>
                                        <p:tgtEl>
                                          <p:spTgt spid="132"/>
                                        </p:tgtEl>
                                      </p:cBhvr>
                                    </p:animEffect>
                                    <p:anim calcmode="lin" valueType="num">
                                      <p:cBhvr>
                                        <p:cTn id="62" dur="1000" fill="hold"/>
                                        <p:tgtEl>
                                          <p:spTgt spid="132"/>
                                        </p:tgtEl>
                                        <p:attrNameLst>
                                          <p:attrName>ppt_x</p:attrName>
                                        </p:attrNameLst>
                                      </p:cBhvr>
                                      <p:tavLst>
                                        <p:tav tm="0">
                                          <p:val>
                                            <p:strVal val="#ppt_x"/>
                                          </p:val>
                                        </p:tav>
                                        <p:tav tm="100000">
                                          <p:val>
                                            <p:strVal val="#ppt_x"/>
                                          </p:val>
                                        </p:tav>
                                      </p:tavLst>
                                    </p:anim>
                                    <p:anim calcmode="lin" valueType="num">
                                      <p:cBhvr>
                                        <p:cTn id="63"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135"/>
                                        </p:tgtEl>
                                        <p:attrNameLst>
                                          <p:attrName>style.visibility</p:attrName>
                                        </p:attrNameLst>
                                      </p:cBhvr>
                                      <p:to>
                                        <p:strVal val="visible"/>
                                      </p:to>
                                    </p:set>
                                    <p:animEffect transition="in" filter="barn(inVertical)">
                                      <p:cBhvr>
                                        <p:cTn id="68" dur="500"/>
                                        <p:tgtEl>
                                          <p:spTgt spid="135"/>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barn(inVertical)">
                                      <p:cBhvr>
                                        <p:cTn id="71" dur="500"/>
                                        <p:tgtEl>
                                          <p:spTgt spid="129"/>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barn(inVertical)">
                                      <p:cBhvr>
                                        <p:cTn id="74" dur="500"/>
                                        <p:tgtEl>
                                          <p:spTgt spid="122"/>
                                        </p:tgtEl>
                                      </p:cBhvr>
                                    </p:animEffect>
                                  </p:childTnLst>
                                </p:cTn>
                              </p:par>
                              <p:par>
                                <p:cTn id="75" presetID="16" presetClass="entr" presetSubtype="21" fill="hold" nodeType="withEffect">
                                  <p:stCondLst>
                                    <p:cond delay="0"/>
                                  </p:stCondLst>
                                  <p:childTnLst>
                                    <p:set>
                                      <p:cBhvr>
                                        <p:cTn id="76" dur="1" fill="hold">
                                          <p:stCondLst>
                                            <p:cond delay="0"/>
                                          </p:stCondLst>
                                        </p:cTn>
                                        <p:tgtEl>
                                          <p:spTgt spid="163"/>
                                        </p:tgtEl>
                                        <p:attrNameLst>
                                          <p:attrName>style.visibility</p:attrName>
                                        </p:attrNameLst>
                                      </p:cBhvr>
                                      <p:to>
                                        <p:strVal val="visible"/>
                                      </p:to>
                                    </p:set>
                                    <p:animEffect transition="in" filter="barn(inVertical)">
                                      <p:cBhvr>
                                        <p:cTn id="77" dur="500"/>
                                        <p:tgtEl>
                                          <p:spTgt spid="163"/>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barn(inVertical)">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wipe(down)">
                                      <p:cBhvr>
                                        <p:cTn id="85" dur="500"/>
                                        <p:tgtEl>
                                          <p:spTgt spid="13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27"/>
                                        </p:tgtEl>
                                        <p:attrNameLst>
                                          <p:attrName>style.visibility</p:attrName>
                                        </p:attrNameLst>
                                      </p:cBhvr>
                                      <p:to>
                                        <p:strVal val="visible"/>
                                      </p:to>
                                    </p:set>
                                    <p:animEffect transition="in" filter="wipe(down)">
                                      <p:cBhvr>
                                        <p:cTn id="88" dur="500"/>
                                        <p:tgtEl>
                                          <p:spTgt spid="127"/>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wipe(down)">
                                      <p:cBhvr>
                                        <p:cTn id="91" dur="500"/>
                                        <p:tgtEl>
                                          <p:spTgt spid="123"/>
                                        </p:tgtEl>
                                      </p:cBhvr>
                                    </p:animEffect>
                                  </p:childTnLst>
                                </p:cTn>
                              </p:par>
                              <p:par>
                                <p:cTn id="92" presetID="22" presetClass="entr" presetSubtype="4" fill="hold"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wipe(down)">
                                      <p:cBhvr>
                                        <p:cTn id="94" dur="500"/>
                                        <p:tgtEl>
                                          <p:spTgt spid="16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wipe(down)">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123" grpId="0" animBg="1"/>
      <p:bldP spid="126" grpId="0"/>
      <p:bldP spid="127" grpId="0"/>
      <p:bldP spid="128" grpId="0"/>
      <p:bldP spid="129" grpId="0"/>
      <p:bldP spid="130" grpId="0"/>
      <p:bldP spid="131" grpId="0"/>
      <p:bldP spid="132" grpId="0"/>
      <p:bldP spid="133" grpId="0"/>
      <p:bldP spid="134" grpId="0" animBg="1"/>
      <p:bldP spid="135" grpId="0" animBg="1"/>
      <p:bldP spid="136" grpId="0" animBg="1"/>
      <p:bldP spid="137"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5"/>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5"/>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5"/>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5"/>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5"/>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89" name="Google Shape;189;p5"/>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Preparation</a:t>
            </a:r>
            <a:endParaRPr/>
          </a:p>
        </p:txBody>
      </p:sp>
      <p:sp>
        <p:nvSpPr>
          <p:cNvPr id="190" name="Google Shape;190;p5"/>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Interpreting The Results</a:t>
            </a:r>
            <a:endParaRPr sz="2800">
              <a:solidFill>
                <a:schemeClr val="lt1"/>
              </a:solidFill>
              <a:latin typeface="Calibri"/>
              <a:ea typeface="Calibri"/>
              <a:cs typeface="Calibri"/>
              <a:sym typeface="Calibri"/>
            </a:endParaRPr>
          </a:p>
        </p:txBody>
      </p:sp>
      <p:sp>
        <p:nvSpPr>
          <p:cNvPr id="191" name="Google Shape;191;p5"/>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Source</a:t>
            </a:r>
            <a:endParaRPr sz="2800" b="1">
              <a:solidFill>
                <a:schemeClr val="lt1"/>
              </a:solidFill>
              <a:latin typeface="Calibri"/>
              <a:ea typeface="Calibri"/>
              <a:cs typeface="Calibri"/>
              <a:sym typeface="Calibri"/>
            </a:endParaRPr>
          </a:p>
        </p:txBody>
      </p:sp>
      <p:sp>
        <p:nvSpPr>
          <p:cNvPr id="192" name="Google Shape;192;p5"/>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a:solidFill>
                  <a:schemeClr val="lt1"/>
                </a:solidFill>
                <a:latin typeface="Calibri"/>
                <a:ea typeface="Calibri"/>
                <a:cs typeface="Calibri"/>
                <a:sym typeface="Calibri"/>
              </a:rPr>
              <a:t>Modeling</a:t>
            </a:r>
            <a:endParaRPr sz="2800">
              <a:solidFill>
                <a:schemeClr val="lt1"/>
              </a:solidFill>
              <a:latin typeface="Calibri"/>
              <a:ea typeface="Calibri"/>
              <a:cs typeface="Calibri"/>
              <a:sym typeface="Calibri"/>
            </a:endParaRPr>
          </a:p>
        </p:txBody>
      </p:sp>
      <p:sp>
        <p:nvSpPr>
          <p:cNvPr id="193" name="Google Shape;193;p5"/>
          <p:cNvSpPr/>
          <p:nvPr/>
        </p:nvSpPr>
        <p:spPr>
          <a:xfrm>
            <a:off x="838201" y="4009683"/>
            <a:ext cx="2480594" cy="738664"/>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Data Sources</a:t>
            </a: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sym typeface="Quattrocento Sans"/>
              </a:rPr>
              <a:t>Platform</a:t>
            </a:r>
            <a:endParaRPr dirty="0"/>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Quattrocento Sans"/>
                <a:ea typeface="Quattrocento Sans"/>
                <a:cs typeface="Quattrocento Sans"/>
                <a:sym typeface="Quattrocento Sans"/>
              </a:rPr>
              <a:t>Dataset Description</a:t>
            </a:r>
            <a:endParaRPr dirty="0"/>
          </a:p>
        </p:txBody>
      </p:sp>
      <p:sp>
        <p:nvSpPr>
          <p:cNvPr id="194" name="Google Shape;194;p5"/>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Technique/solution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Inputs/output </a:t>
            </a:r>
            <a:endParaRPr/>
          </a:p>
        </p:txBody>
      </p:sp>
      <p:sp>
        <p:nvSpPr>
          <p:cNvPr id="195" name="Google Shape;195;p5"/>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Cleaning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Validation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Visualization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partition</a:t>
            </a:r>
            <a:endParaRPr/>
          </a:p>
        </p:txBody>
      </p:sp>
      <p:sp>
        <p:nvSpPr>
          <p:cNvPr id="196" name="Google Shape;196;p5"/>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Evaluation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Recommendations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Future Work</a:t>
            </a:r>
            <a:endParaRPr/>
          </a:p>
        </p:txBody>
      </p:sp>
      <p:sp>
        <p:nvSpPr>
          <p:cNvPr id="197" name="Google Shape;197;p5"/>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1</a:t>
            </a:r>
            <a:endParaRPr/>
          </a:p>
        </p:txBody>
      </p:sp>
      <p:sp>
        <p:nvSpPr>
          <p:cNvPr id="198" name="Google Shape;198;p5"/>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3</a:t>
            </a:r>
            <a:endParaRPr/>
          </a:p>
        </p:txBody>
      </p:sp>
      <p:sp>
        <p:nvSpPr>
          <p:cNvPr id="199" name="Google Shape;199;p5"/>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2</a:t>
            </a:r>
            <a:endParaRPr/>
          </a:p>
        </p:txBody>
      </p:sp>
      <p:sp>
        <p:nvSpPr>
          <p:cNvPr id="200" name="Google Shape;200;p5"/>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4</a:t>
            </a:r>
            <a:endParaRPr/>
          </a:p>
        </p:txBody>
      </p:sp>
      <p:grpSp>
        <p:nvGrpSpPr>
          <p:cNvPr id="201" name="Google Shape;201;p5"/>
          <p:cNvGrpSpPr/>
          <p:nvPr/>
        </p:nvGrpSpPr>
        <p:grpSpPr>
          <a:xfrm>
            <a:off x="660696" y="3400067"/>
            <a:ext cx="643467" cy="643467"/>
            <a:chOff x="5452533" y="822854"/>
            <a:chExt cx="643467" cy="643467"/>
          </a:xfrm>
        </p:grpSpPr>
        <p:sp>
          <p:nvSpPr>
            <p:cNvPr id="202" name="Google Shape;202;p5"/>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3" name="Google Shape;203;p5"/>
            <p:cNvGrpSpPr/>
            <p:nvPr/>
          </p:nvGrpSpPr>
          <p:grpSpPr>
            <a:xfrm>
              <a:off x="5631916" y="1001580"/>
              <a:ext cx="284701" cy="286014"/>
              <a:chOff x="7005638" y="3978275"/>
              <a:chExt cx="344488" cy="346076"/>
            </a:xfrm>
          </p:grpSpPr>
          <p:cxnSp>
            <p:nvCxnSpPr>
              <p:cNvPr id="204" name="Google Shape;204;p5"/>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205" name="Google Shape;205;p5"/>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206" name="Google Shape;206;p5"/>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207" name="Google Shape;207;p5"/>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208" name="Google Shape;208;p5"/>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09" name="Google Shape;209;p5"/>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210" name="Google Shape;210;p5"/>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5"/>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2" name="Google Shape;212;p5"/>
          <p:cNvGrpSpPr/>
          <p:nvPr/>
        </p:nvGrpSpPr>
        <p:grpSpPr>
          <a:xfrm>
            <a:off x="3394732" y="3711618"/>
            <a:ext cx="643467" cy="643467"/>
            <a:chOff x="5452533" y="2295736"/>
            <a:chExt cx="643467" cy="643467"/>
          </a:xfrm>
        </p:grpSpPr>
        <p:sp>
          <p:nvSpPr>
            <p:cNvPr id="213" name="Google Shape;213;p5"/>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14" name="Google Shape;214;p5"/>
            <p:cNvGrpSpPr/>
            <p:nvPr/>
          </p:nvGrpSpPr>
          <p:grpSpPr>
            <a:xfrm>
              <a:off x="5631260" y="2493487"/>
              <a:ext cx="286013" cy="247965"/>
              <a:chOff x="7726363" y="3648076"/>
              <a:chExt cx="346075" cy="300038"/>
            </a:xfrm>
          </p:grpSpPr>
          <p:sp>
            <p:nvSpPr>
              <p:cNvPr id="215" name="Google Shape;215;p5"/>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16" name="Google Shape;216;p5"/>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217" name="Google Shape;217;p5"/>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218" name="Google Shape;218;p5"/>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19" name="Google Shape;219;p5"/>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220" name="Google Shape;220;p5"/>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5"/>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22" name="Google Shape;222;p5"/>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223" name="Google Shape;223;p5"/>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224" name="Google Shape;224;p5"/>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225" name="Google Shape;225;p5"/>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226" name="Google Shape;226;p5"/>
          <p:cNvGrpSpPr/>
          <p:nvPr/>
        </p:nvGrpSpPr>
        <p:grpSpPr>
          <a:xfrm>
            <a:off x="8244267" y="2708048"/>
            <a:ext cx="643467" cy="643467"/>
            <a:chOff x="5452533" y="3768618"/>
            <a:chExt cx="643467" cy="643467"/>
          </a:xfrm>
        </p:grpSpPr>
        <p:sp>
          <p:nvSpPr>
            <p:cNvPr id="227" name="Google Shape;227;p5"/>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28" name="Google Shape;228;p5"/>
            <p:cNvGrpSpPr/>
            <p:nvPr/>
          </p:nvGrpSpPr>
          <p:grpSpPr>
            <a:xfrm>
              <a:off x="5631260" y="3947345"/>
              <a:ext cx="286013" cy="286013"/>
              <a:chOff x="8447088" y="3255963"/>
              <a:chExt cx="346075" cy="346075"/>
            </a:xfrm>
          </p:grpSpPr>
          <p:sp>
            <p:nvSpPr>
              <p:cNvPr id="229" name="Google Shape;229;p5"/>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5"/>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5"/>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32" name="Google Shape;232;p5"/>
          <p:cNvGrpSpPr/>
          <p:nvPr/>
        </p:nvGrpSpPr>
        <p:grpSpPr>
          <a:xfrm>
            <a:off x="10859825" y="4024169"/>
            <a:ext cx="794867" cy="724178"/>
            <a:chOff x="5387669" y="5200806"/>
            <a:chExt cx="872864" cy="724178"/>
          </a:xfrm>
        </p:grpSpPr>
        <p:sp>
          <p:nvSpPr>
            <p:cNvPr id="233" name="Google Shape;233;p5"/>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4" name="Google Shape;234;p5"/>
            <p:cNvGrpSpPr/>
            <p:nvPr/>
          </p:nvGrpSpPr>
          <p:grpSpPr>
            <a:xfrm>
              <a:off x="5631554" y="5365711"/>
              <a:ext cx="306753" cy="340536"/>
              <a:chOff x="6282098" y="4994979"/>
              <a:chExt cx="371171" cy="412047"/>
            </a:xfrm>
          </p:grpSpPr>
          <p:sp>
            <p:nvSpPr>
              <p:cNvPr id="235" name="Google Shape;235;p5"/>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36" name="Google Shape;236;p5"/>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237" name="Google Shape;237;p5"/>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238" name="Google Shape;238;p5"/>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239" name="Google Shape;239;p5"/>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240" name="Google Shape;240;p5"/>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41" name="Google Shape;241;p5"/>
          <p:cNvSpPr/>
          <p:nvPr/>
        </p:nvSpPr>
        <p:spPr>
          <a:xfrm>
            <a:off x="377953" y="1419726"/>
            <a:ext cx="3051993" cy="4375500"/>
          </a:xfrm>
          <a:prstGeom prst="rect">
            <a:avLst/>
          </a:prstGeom>
          <a:noFill/>
          <a:ln w="41275" cap="flat" cmpd="thickThin">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5"/>
          <p:cNvSpPr/>
          <p:nvPr/>
        </p:nvSpPr>
        <p:spPr>
          <a:xfrm>
            <a:off x="3473241" y="1419726"/>
            <a:ext cx="8340805"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2" name="Rectangle 61">
            <a:extLst>
              <a:ext uri="{FF2B5EF4-FFF2-40B4-BE49-F238E27FC236}">
                <a16:creationId xmlns:a16="http://schemas.microsoft.com/office/drawing/2014/main" id="{718E982B-CD18-094D-8E35-EFF2ADED1F2C}"/>
              </a:ext>
            </a:extLst>
          </p:cNvPr>
          <p:cNvSpPr/>
          <p:nvPr/>
        </p:nvSpPr>
        <p:spPr>
          <a:xfrm>
            <a:off x="377953" y="93432"/>
            <a:ext cx="11436093" cy="11911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rial Rounded MT Bold" panose="020F0704030504030204" pitchFamily="34" charset="0"/>
              </a:rPr>
              <a:t>Project Flow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
          <p:cNvSpPr/>
          <p:nvPr/>
        </p:nvSpPr>
        <p:spPr>
          <a:xfrm>
            <a:off x="-4274" y="-3725"/>
            <a:ext cx="2806700" cy="6858000"/>
          </a:xfrm>
          <a:prstGeom prst="rect">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6"/>
          <p:cNvSpPr txBox="1">
            <a:spLocks noGrp="1"/>
          </p:cNvSpPr>
          <p:nvPr>
            <p:ph type="title"/>
          </p:nvPr>
        </p:nvSpPr>
        <p:spPr>
          <a:xfrm>
            <a:off x="263455" y="421981"/>
            <a:ext cx="2327690" cy="1558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Georgia"/>
              <a:buNone/>
            </a:pPr>
            <a:r>
              <a:rPr lang="en-US" sz="4000" dirty="0">
                <a:solidFill>
                  <a:schemeClr val="lt1"/>
                </a:solidFill>
              </a:rPr>
              <a:t>Data source</a:t>
            </a:r>
            <a:endParaRPr sz="4000" dirty="0">
              <a:solidFill>
                <a:schemeClr val="lt1"/>
              </a:solidFill>
            </a:endParaRPr>
          </a:p>
        </p:txBody>
      </p:sp>
      <p:cxnSp>
        <p:nvCxnSpPr>
          <p:cNvPr id="260" name="Google Shape;260;p6"/>
          <p:cNvCxnSpPr/>
          <p:nvPr/>
        </p:nvCxnSpPr>
        <p:spPr>
          <a:xfrm>
            <a:off x="321904" y="5134904"/>
            <a:ext cx="2037229" cy="0"/>
          </a:xfrm>
          <a:prstGeom prst="straightConnector1">
            <a:avLst/>
          </a:prstGeom>
          <a:noFill/>
          <a:ln w="9525" cap="flat" cmpd="sng">
            <a:solidFill>
              <a:schemeClr val="lt1"/>
            </a:solidFill>
            <a:prstDash val="solid"/>
            <a:miter lim="800000"/>
            <a:headEnd type="none" w="sm" len="sm"/>
            <a:tailEnd type="none" w="sm" len="sm"/>
          </a:ln>
        </p:spPr>
      </p:cxnSp>
      <p:sp>
        <p:nvSpPr>
          <p:cNvPr id="262" name="Google Shape;262;p6"/>
          <p:cNvSpPr txBox="1">
            <a:spLocks noGrp="1"/>
          </p:cNvSpPr>
          <p:nvPr>
            <p:ph type="sldNum" idx="12"/>
          </p:nvPr>
        </p:nvSpPr>
        <p:spPr>
          <a:xfrm>
            <a:off x="11433474" y="6430931"/>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5</a:t>
            </a:fld>
            <a:endParaRPr/>
          </a:p>
        </p:txBody>
      </p:sp>
      <p:grpSp>
        <p:nvGrpSpPr>
          <p:cNvPr id="2" name="Group 1"/>
          <p:cNvGrpSpPr/>
          <p:nvPr/>
        </p:nvGrpSpPr>
        <p:grpSpPr>
          <a:xfrm>
            <a:off x="2802426" y="223733"/>
            <a:ext cx="9389574" cy="2444089"/>
            <a:chOff x="2802426" y="515007"/>
            <a:chExt cx="9389574" cy="2444089"/>
          </a:xfrm>
        </p:grpSpPr>
        <p:sp>
          <p:nvSpPr>
            <p:cNvPr id="261" name="Google Shape;261;p6"/>
            <p:cNvSpPr/>
            <p:nvPr/>
          </p:nvSpPr>
          <p:spPr>
            <a:xfrm>
              <a:off x="2802426" y="515007"/>
              <a:ext cx="9389574" cy="221405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rgbClr val="262626"/>
                </a:solidFill>
                <a:latin typeface="Calibri"/>
                <a:ea typeface="Calibri"/>
                <a:cs typeface="Calibri"/>
                <a:sym typeface="Calibri"/>
              </a:endParaRPr>
            </a:p>
          </p:txBody>
        </p:sp>
        <p:sp>
          <p:nvSpPr>
            <p:cNvPr id="263" name="Google Shape;263;p6"/>
            <p:cNvSpPr txBox="1"/>
            <p:nvPr/>
          </p:nvSpPr>
          <p:spPr>
            <a:xfrm>
              <a:off x="2955514" y="712367"/>
              <a:ext cx="9134138" cy="2246729"/>
            </a:xfrm>
            <a:prstGeom prst="rect">
              <a:avLst/>
            </a:prstGeom>
            <a:noFill/>
            <a:ln>
              <a:noFill/>
            </a:ln>
          </p:spPr>
          <p:txBody>
            <a:bodyPr spcFirstLastPara="1" wrap="square" lIns="91425" tIns="45700" rIns="91425" bIns="45700" anchor="t" anchorCtr="0">
              <a:spAutoFit/>
            </a:bodyPr>
            <a:lstStyle/>
            <a:p>
              <a:pPr lvl="0"/>
              <a:r>
                <a:rPr lang="en-US" sz="2400" b="0" i="0" u="none" strike="noStrike" dirty="0">
                  <a:solidFill>
                    <a:srgbClr val="000000"/>
                  </a:solidFill>
                  <a:latin typeface="Calibri" panose="020F0502020204030204" pitchFamily="34" charset="0"/>
                  <a:ea typeface="Quattrocento Sans"/>
                  <a:cs typeface="Calibri" panose="020F0502020204030204" pitchFamily="34" charset="0"/>
                  <a:sym typeface="Quattrocento Sans"/>
                </a:rPr>
                <a:t>Dataset is taken from </a:t>
              </a:r>
              <a:r>
                <a:rPr lang="en-US" sz="2400" dirty="0">
                  <a:solidFill>
                    <a:srgbClr val="000000"/>
                  </a:solidFill>
                  <a:latin typeface="Calibri" panose="020F0502020204030204" pitchFamily="34" charset="0"/>
                  <a:ea typeface="Quattrocento Sans"/>
                  <a:cs typeface="Calibri" panose="020F0502020204030204" pitchFamily="34" charset="0"/>
                  <a:sym typeface="Quattrocento Sans"/>
                </a:rPr>
                <a:t>K</a:t>
              </a:r>
              <a:r>
                <a:rPr lang="en-US" sz="2400" b="0" i="0" u="none" strike="noStrike" dirty="0">
                  <a:solidFill>
                    <a:srgbClr val="000000"/>
                  </a:solidFill>
                  <a:latin typeface="Calibri" panose="020F0502020204030204" pitchFamily="34" charset="0"/>
                  <a:ea typeface="Quattrocento Sans"/>
                  <a:cs typeface="Calibri" panose="020F0502020204030204" pitchFamily="34" charset="0"/>
                  <a:sym typeface="Quattrocento Sans"/>
                </a:rPr>
                <a:t>aggle</a:t>
              </a:r>
              <a:r>
                <a:rPr lang="en-US" sz="2400" dirty="0">
                  <a:latin typeface="Calibri" panose="020F0502020204030204" pitchFamily="34" charset="0"/>
                  <a:ea typeface="Quattrocento Sans"/>
                  <a:cs typeface="Calibri" panose="020F0502020204030204" pitchFamily="34" charset="0"/>
                  <a:sym typeface="Quattrocento Sans"/>
                </a:rPr>
                <a:t>:</a:t>
              </a:r>
              <a:br>
                <a:rPr lang="en-US" sz="2000" b="0" i="0" u="sng" strike="noStrike" dirty="0">
                  <a:solidFill>
                    <a:srgbClr val="0000FF"/>
                  </a:solidFill>
                  <a:latin typeface="Calibri" panose="020F0502020204030204" pitchFamily="34" charset="0"/>
                  <a:ea typeface="Quattrocento Sans"/>
                  <a:cs typeface="Calibri" panose="020F0502020204030204" pitchFamily="34" charset="0"/>
                  <a:sym typeface="Quattrocento Sans"/>
                </a:rPr>
              </a:br>
              <a:r>
                <a:rPr lang="en-US" sz="2000" u="sng"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https://www.kaggle.com/code/ahlemj/predict-atp-tennis/data</a:t>
              </a:r>
              <a:endParaRPr sz="2000" u="sng" dirty="0">
                <a:solidFill>
                  <a:srgbClr val="0000FF"/>
                </a:solidFill>
                <a:latin typeface="Calibri" panose="020F0502020204030204" pitchFamily="34" charset="0"/>
                <a:cs typeface="Calibri" panose="020F0502020204030204" pitchFamily="34" charset="0"/>
                <a:sym typeface="Quattrocento Sans"/>
              </a:endParaRPr>
            </a:p>
            <a:p>
              <a:pPr fontAlgn="base"/>
              <a:r>
                <a:rPr lang="en-US" sz="2400" dirty="0">
                  <a:latin typeface="Calibri" panose="020F0502020204030204" pitchFamily="34" charset="0"/>
                  <a:cs typeface="Calibri" panose="020F0502020204030204" pitchFamily="34" charset="0"/>
                  <a:sym typeface="Quattrocento Sans"/>
                </a:rPr>
                <a:t>The </a:t>
              </a:r>
              <a:r>
                <a:rPr lang="en-US" sz="2400" dirty="0">
                  <a:latin typeface="Calibri" panose="020F0502020204030204" pitchFamily="34" charset="0"/>
                  <a:cs typeface="Calibri" panose="020F0502020204030204" pitchFamily="34" charset="0"/>
                </a:rPr>
                <a:t>dataset contains results for the men's ATP matches played since 1968 and this dataset contains 14 features(after cleaning) that can be used to predict the results of tennis matches.</a:t>
              </a:r>
              <a:endParaRPr sz="24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400" dirty="0">
                <a:solidFill>
                  <a:schemeClr val="dk1"/>
                </a:solidFill>
                <a:latin typeface="Calibri" panose="020F0502020204030204" pitchFamily="34" charset="0"/>
                <a:ea typeface="Quattrocento Sans"/>
                <a:cs typeface="Calibri" panose="020F0502020204030204" pitchFamily="34" charset="0"/>
                <a:sym typeface="Quattrocento Sans"/>
              </a:endParaRPr>
            </a:p>
          </p:txBody>
        </p:sp>
      </p:grpSp>
      <p:sp>
        <p:nvSpPr>
          <p:cNvPr id="19" name="Google Shape;249;p6"/>
          <p:cNvSpPr txBox="1">
            <a:spLocks/>
          </p:cNvSpPr>
          <p:nvPr/>
        </p:nvSpPr>
        <p:spPr>
          <a:xfrm>
            <a:off x="238088" y="2745264"/>
            <a:ext cx="2327690" cy="15589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Georgia"/>
              <a:buNone/>
              <a:defRPr sz="4400" b="1"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lt1"/>
              </a:buClr>
              <a:buSzPts val="4400"/>
            </a:pPr>
            <a:r>
              <a:rPr lang="en-US" sz="3600" dirty="0">
                <a:solidFill>
                  <a:schemeClr val="lt1"/>
                </a:solidFill>
              </a:rPr>
              <a:t>Platform</a:t>
            </a:r>
          </a:p>
        </p:txBody>
      </p:sp>
      <p:grpSp>
        <p:nvGrpSpPr>
          <p:cNvPr id="20" name="Group 19"/>
          <p:cNvGrpSpPr/>
          <p:nvPr/>
        </p:nvGrpSpPr>
        <p:grpSpPr>
          <a:xfrm>
            <a:off x="2802426" y="2206150"/>
            <a:ext cx="9389574" cy="2214059"/>
            <a:chOff x="2829722" y="515007"/>
            <a:chExt cx="9389574" cy="2214059"/>
          </a:xfrm>
        </p:grpSpPr>
        <p:sp>
          <p:nvSpPr>
            <p:cNvPr id="21" name="Google Shape;261;p6"/>
            <p:cNvSpPr/>
            <p:nvPr/>
          </p:nvSpPr>
          <p:spPr>
            <a:xfrm>
              <a:off x="2829722" y="515007"/>
              <a:ext cx="9389574" cy="221405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dirty="0">
                <a:solidFill>
                  <a:srgbClr val="262626"/>
                </a:solidFill>
                <a:latin typeface="Calibri"/>
                <a:ea typeface="Calibri"/>
                <a:cs typeface="Calibri"/>
                <a:sym typeface="Calibri"/>
              </a:endParaRPr>
            </a:p>
          </p:txBody>
        </p:sp>
        <p:sp>
          <p:nvSpPr>
            <p:cNvPr id="22" name="Google Shape;263;p6"/>
            <p:cNvSpPr txBox="1"/>
            <p:nvPr/>
          </p:nvSpPr>
          <p:spPr>
            <a:xfrm>
              <a:off x="2931448" y="1125560"/>
              <a:ext cx="913413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dirty="0">
                  <a:solidFill>
                    <a:srgbClr val="000000"/>
                  </a:solidFill>
                  <a:latin typeface="Calibri" panose="020F0502020204030204" pitchFamily="34" charset="0"/>
                  <a:ea typeface="Quattrocento Sans"/>
                  <a:cs typeface="Calibri" panose="020F0502020204030204" pitchFamily="34" charset="0"/>
                  <a:sym typeface="Quattrocento Sans"/>
                </a:rPr>
                <a:t>We have used Azure Databricks Notebook (PySpark)</a:t>
              </a:r>
              <a:endParaRPr sz="2400" dirty="0">
                <a:solidFill>
                  <a:schemeClr val="dk1"/>
                </a:solidFill>
                <a:latin typeface="Calibri" panose="020F0502020204030204" pitchFamily="34" charset="0"/>
                <a:ea typeface="Quattrocento Sans"/>
                <a:cs typeface="Calibri" panose="020F0502020204030204" pitchFamily="34" charset="0"/>
                <a:sym typeface="Quattrocento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7"/>
          <p:cNvSpPr/>
          <p:nvPr/>
        </p:nvSpPr>
        <p:spPr>
          <a:xfrm>
            <a:off x="-4275" y="-3725"/>
            <a:ext cx="2892053" cy="6858000"/>
          </a:xfrm>
          <a:prstGeom prst="rect">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7"/>
          <p:cNvSpPr txBox="1">
            <a:spLocks noGrp="1"/>
          </p:cNvSpPr>
          <p:nvPr>
            <p:ph type="title"/>
          </p:nvPr>
        </p:nvSpPr>
        <p:spPr>
          <a:xfrm>
            <a:off x="-23150" y="340093"/>
            <a:ext cx="3135023" cy="155892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700"/>
              <a:buFont typeface="Georgia"/>
              <a:buNone/>
            </a:pPr>
            <a:r>
              <a:rPr lang="en-US" sz="3700" dirty="0">
                <a:solidFill>
                  <a:schemeClr val="lt1"/>
                </a:solidFill>
              </a:rPr>
              <a:t>Dataset description</a:t>
            </a:r>
            <a:endParaRPr dirty="0"/>
          </a:p>
        </p:txBody>
      </p:sp>
      <p:sp>
        <p:nvSpPr>
          <p:cNvPr id="271" name="Google Shape;271;p7"/>
          <p:cNvSpPr txBox="1">
            <a:spLocks noGrp="1"/>
          </p:cNvSpPr>
          <p:nvPr>
            <p:ph type="body" idx="1"/>
          </p:nvPr>
        </p:nvSpPr>
        <p:spPr>
          <a:xfrm>
            <a:off x="127374" y="3760971"/>
            <a:ext cx="2984500" cy="159647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Quattrocento Sans"/>
              <a:buNone/>
            </a:pPr>
            <a:r>
              <a:rPr lang="en-US" sz="3200" i="1" dirty="0">
                <a:solidFill>
                  <a:schemeClr val="lt1"/>
                </a:solidFill>
              </a:rPr>
              <a:t>14</a:t>
            </a:r>
            <a:r>
              <a:rPr lang="en-US" sz="3200" i="1" dirty="0">
                <a:solidFill>
                  <a:schemeClr val="lt1"/>
                </a:solidFill>
                <a:latin typeface="Quattrocento Sans"/>
                <a:ea typeface="Quattrocento Sans"/>
                <a:cs typeface="Quattrocento Sans"/>
                <a:sym typeface="Quattrocento Sans"/>
              </a:rPr>
              <a:t> data fields</a:t>
            </a:r>
            <a:endParaRPr dirty="0"/>
          </a:p>
        </p:txBody>
      </p:sp>
      <p:grpSp>
        <p:nvGrpSpPr>
          <p:cNvPr id="272" name="Google Shape;272;p7"/>
          <p:cNvGrpSpPr/>
          <p:nvPr/>
        </p:nvGrpSpPr>
        <p:grpSpPr>
          <a:xfrm>
            <a:off x="269875" y="2937533"/>
            <a:ext cx="403226" cy="405083"/>
            <a:chOff x="4841875" y="3978275"/>
            <a:chExt cx="344488" cy="346075"/>
          </a:xfrm>
        </p:grpSpPr>
        <p:sp>
          <p:nvSpPr>
            <p:cNvPr id="273" name="Google Shape;273;p7"/>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74" name="Google Shape;274;p7"/>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5" name="Google Shape;275;p7"/>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6" name="Google Shape;276;p7"/>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7" name="Google Shape;277;p7"/>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8" name="Google Shape;278;p7"/>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9" name="Google Shape;279;p7"/>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80" name="Google Shape;280;p7"/>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281" name="Google Shape;281;p7"/>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3" name="Google Shape;283;p7"/>
          <p:cNvSpPr/>
          <p:nvPr/>
        </p:nvSpPr>
        <p:spPr>
          <a:xfrm>
            <a:off x="-23149" y="2351299"/>
            <a:ext cx="2892053" cy="44956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262626"/>
                </a:solidFill>
                <a:latin typeface="Quattrocento Sans"/>
                <a:ea typeface="Quattrocento Sans"/>
                <a:cs typeface="Quattrocento Sans"/>
                <a:sym typeface="Quattrocento Sans"/>
              </a:rPr>
              <a:t>Tennis ATP dataset</a:t>
            </a:r>
            <a:endParaRPr sz="1600" b="1" dirty="0">
              <a:solidFill>
                <a:srgbClr val="262626"/>
              </a:solidFill>
              <a:latin typeface="Calibri"/>
              <a:ea typeface="Calibri"/>
              <a:cs typeface="Calibri"/>
              <a:sym typeface="Calibri"/>
            </a:endParaRPr>
          </a:p>
        </p:txBody>
      </p:sp>
      <p:graphicFrame>
        <p:nvGraphicFramePr>
          <p:cNvPr id="284" name="Google Shape;284;p7"/>
          <p:cNvGraphicFramePr/>
          <p:nvPr>
            <p:extLst>
              <p:ext uri="{D42A27DB-BD31-4B8C-83A1-F6EECF244321}">
                <p14:modId xmlns:p14="http://schemas.microsoft.com/office/powerpoint/2010/main" val="2175894389"/>
              </p:ext>
            </p:extLst>
          </p:nvPr>
        </p:nvGraphicFramePr>
        <p:xfrm>
          <a:off x="2891705" y="792086"/>
          <a:ext cx="9323096" cy="4075816"/>
        </p:xfrm>
        <a:graphic>
          <a:graphicData uri="http://schemas.openxmlformats.org/drawingml/2006/table">
            <a:tbl>
              <a:tblPr firstRow="1" bandRow="1">
                <a:noFill/>
                <a:tableStyleId>{FC4315DA-6312-4792-8906-CA0F38FEF333}</a:tableStyleId>
              </a:tblPr>
              <a:tblGrid>
                <a:gridCol w="2098069">
                  <a:extLst>
                    <a:ext uri="{9D8B030D-6E8A-4147-A177-3AD203B41FA5}">
                      <a16:colId xmlns:a16="http://schemas.microsoft.com/office/drawing/2014/main" val="20000"/>
                    </a:ext>
                  </a:extLst>
                </a:gridCol>
                <a:gridCol w="2385719">
                  <a:extLst>
                    <a:ext uri="{9D8B030D-6E8A-4147-A177-3AD203B41FA5}">
                      <a16:colId xmlns:a16="http://schemas.microsoft.com/office/drawing/2014/main" val="20001"/>
                    </a:ext>
                  </a:extLst>
                </a:gridCol>
                <a:gridCol w="2021679">
                  <a:extLst>
                    <a:ext uri="{9D8B030D-6E8A-4147-A177-3AD203B41FA5}">
                      <a16:colId xmlns:a16="http://schemas.microsoft.com/office/drawing/2014/main" val="20002"/>
                    </a:ext>
                  </a:extLst>
                </a:gridCol>
                <a:gridCol w="2817629">
                  <a:extLst>
                    <a:ext uri="{9D8B030D-6E8A-4147-A177-3AD203B41FA5}">
                      <a16:colId xmlns:a16="http://schemas.microsoft.com/office/drawing/2014/main" val="20003"/>
                    </a:ext>
                  </a:extLst>
                </a:gridCol>
              </a:tblGrid>
              <a:tr h="360811">
                <a:tc>
                  <a:txBody>
                    <a:bodyPr/>
                    <a:lstStyle/>
                    <a:p>
                      <a:pPr marL="0" marR="0" lvl="0" indent="0" algn="l" rtl="0">
                        <a:spcBef>
                          <a:spcPts val="0"/>
                        </a:spcBef>
                        <a:spcAft>
                          <a:spcPts val="0"/>
                        </a:spcAft>
                        <a:buNone/>
                      </a:pPr>
                      <a:r>
                        <a:rPr lang="en-US" sz="2800" b="1" u="none" strike="noStrike" cap="none" dirty="0">
                          <a:solidFill>
                            <a:schemeClr val="lt1"/>
                          </a:solidFill>
                        </a:rPr>
                        <a:t>Field name</a:t>
                      </a:r>
                      <a:endParaRPr sz="2800" dirty="0">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5F497A"/>
                    </a:solidFill>
                  </a:tcPr>
                </a:tc>
                <a:tc>
                  <a:txBody>
                    <a:bodyPr/>
                    <a:lstStyle/>
                    <a:p>
                      <a:pPr marL="0" marR="0" lvl="0" indent="0" algn="l" rtl="0">
                        <a:lnSpc>
                          <a:spcPct val="100000"/>
                        </a:lnSpc>
                        <a:spcBef>
                          <a:spcPts val="0"/>
                        </a:spcBef>
                        <a:spcAft>
                          <a:spcPts val="0"/>
                        </a:spcAft>
                        <a:buClr>
                          <a:schemeClr val="lt1"/>
                        </a:buClr>
                        <a:buSzPts val="2800"/>
                        <a:buFont typeface="Calibri"/>
                        <a:buNone/>
                      </a:pPr>
                      <a:r>
                        <a:rPr lang="en-US" sz="2800" dirty="0">
                          <a:solidFill>
                            <a:schemeClr val="lt1"/>
                          </a:solidFill>
                        </a:rPr>
                        <a:t>Description</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5F497A"/>
                    </a:solidFill>
                  </a:tcPr>
                </a:tc>
                <a:tc>
                  <a:txBody>
                    <a:bodyPr/>
                    <a:lstStyle/>
                    <a:p>
                      <a:pPr marL="0" marR="0" lvl="0" indent="0" algn="l" rtl="0">
                        <a:lnSpc>
                          <a:spcPct val="100000"/>
                        </a:lnSpc>
                        <a:spcBef>
                          <a:spcPts val="0"/>
                        </a:spcBef>
                        <a:spcAft>
                          <a:spcPts val="0"/>
                        </a:spcAft>
                        <a:buClr>
                          <a:schemeClr val="lt1"/>
                        </a:buClr>
                        <a:buSzPts val="2800"/>
                        <a:buFont typeface="Calibri"/>
                        <a:buNone/>
                      </a:pPr>
                      <a:r>
                        <a:rPr lang="en-US" sz="2800" b="1" dirty="0">
                          <a:solidFill>
                            <a:schemeClr val="lt1"/>
                          </a:solidFill>
                        </a:rPr>
                        <a:t>Field name</a:t>
                      </a:r>
                      <a:endParaRPr sz="2800" dirty="0">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5F497A"/>
                    </a:solidFill>
                  </a:tcPr>
                </a:tc>
                <a:tc>
                  <a:txBody>
                    <a:bodyPr/>
                    <a:lstStyle/>
                    <a:p>
                      <a:pPr marL="0" marR="0" lvl="0" indent="0" algn="l" rtl="0">
                        <a:lnSpc>
                          <a:spcPct val="100000"/>
                        </a:lnSpc>
                        <a:spcBef>
                          <a:spcPts val="0"/>
                        </a:spcBef>
                        <a:spcAft>
                          <a:spcPts val="0"/>
                        </a:spcAft>
                        <a:buClr>
                          <a:schemeClr val="lt1"/>
                        </a:buClr>
                        <a:buSzPts val="2800"/>
                        <a:buFont typeface="Calibri"/>
                        <a:buNone/>
                      </a:pPr>
                      <a:r>
                        <a:rPr lang="en-US" sz="2800">
                          <a:solidFill>
                            <a:schemeClr val="lt1"/>
                          </a:solidFill>
                        </a:rPr>
                        <a:t>Description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5F497A"/>
                    </a:solidFill>
                  </a:tcPr>
                </a:tc>
                <a:extLst>
                  <a:ext uri="{0D108BD9-81ED-4DB2-BD59-A6C34878D82A}">
                    <a16:rowId xmlns:a16="http://schemas.microsoft.com/office/drawing/2014/main" val="10000"/>
                  </a:ext>
                </a:extLst>
              </a:tr>
              <a:tr h="392430">
                <a:tc>
                  <a:txBody>
                    <a:bodyPr/>
                    <a:lstStyle/>
                    <a:p>
                      <a:pPr marL="0" marR="0" lvl="0" indent="0" algn="l" rtl="0">
                        <a:lnSpc>
                          <a:spcPct val="100000"/>
                        </a:lnSpc>
                        <a:spcBef>
                          <a:spcPts val="0"/>
                        </a:spcBef>
                        <a:spcAft>
                          <a:spcPts val="0"/>
                        </a:spcAft>
                        <a:buClr>
                          <a:srgbClr val="000000"/>
                        </a:buClr>
                        <a:buFont typeface="Arial"/>
                        <a:buNone/>
                      </a:pPr>
                      <a:r>
                        <a:rPr lang="en-US" sz="1600" b="1" i="0" u="none" strike="noStrike" cap="none" dirty="0">
                          <a:solidFill>
                            <a:schemeClr val="dk1"/>
                          </a:solidFill>
                          <a:latin typeface="Calibri"/>
                          <a:ea typeface="Calibri"/>
                          <a:cs typeface="Calibri"/>
                          <a:sym typeface="Arial"/>
                        </a:rPr>
                        <a:t>winner_age</a:t>
                      </a: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400" b="0" i="0" u="none" strike="noStrike" cap="none" dirty="0">
                          <a:solidFill>
                            <a:schemeClr val="dk1"/>
                          </a:solidFill>
                          <a:effectLst/>
                          <a:latin typeface="Calibri"/>
                          <a:ea typeface="Calibri"/>
                          <a:cs typeface="Calibri"/>
                          <a:sym typeface="Arial"/>
                        </a:rPr>
                        <a:t>Winning player age</a:t>
                      </a:r>
                      <a:endParaRPr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b="1" dirty="0" err="1"/>
                        <a:t>loser_age</a:t>
                      </a:r>
                      <a:r>
                        <a:rPr lang="en-US" sz="1600" b="1" dirty="0"/>
                        <a:t> </a:t>
                      </a:r>
                      <a:endParaRPr sz="16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400" b="0" i="0" u="none" strike="noStrike" cap="none" dirty="0">
                          <a:solidFill>
                            <a:schemeClr val="dk1"/>
                          </a:solidFill>
                          <a:effectLst/>
                          <a:latin typeface="Calibri"/>
                          <a:ea typeface="Calibri"/>
                          <a:cs typeface="Calibri"/>
                          <a:sym typeface="Arial"/>
                        </a:rPr>
                        <a:t>Losing player age</a:t>
                      </a:r>
                      <a:endParaRPr dirty="0"/>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Font typeface="Arial"/>
                        <a:buNone/>
                      </a:pPr>
                      <a:r>
                        <a:rPr lang="en-US" sz="1600" b="1" i="0" u="none" strike="noStrike" cap="none" dirty="0">
                          <a:solidFill>
                            <a:schemeClr val="dk1"/>
                          </a:solidFill>
                          <a:latin typeface="Calibri"/>
                          <a:ea typeface="Calibri"/>
                          <a:cs typeface="Calibri"/>
                          <a:sym typeface="Arial"/>
                        </a:rPr>
                        <a:t>  winner_hand</a:t>
                      </a:r>
                    </a:p>
                  </a:txBody>
                  <a:tcPr marL="9525" marR="9525" marT="9525" marB="0">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400" b="0" i="0" u="none" strike="noStrike" cap="none" dirty="0">
                          <a:solidFill>
                            <a:schemeClr val="dk1"/>
                          </a:solidFill>
                          <a:effectLst/>
                          <a:latin typeface="Calibri"/>
                          <a:ea typeface="Calibri"/>
                          <a:cs typeface="Calibri"/>
                          <a:sym typeface="Arial"/>
                        </a:rPr>
                        <a:t>Winning player hand </a:t>
                      </a:r>
                      <a:endParaRPr lang="en-US" dirty="0"/>
                    </a:p>
                  </a:txBody>
                  <a:tcPr marL="91450" marR="91450" marT="45725" marB="45725">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600" b="1" i="0" u="none" strike="noStrike" cap="none" dirty="0" err="1">
                          <a:solidFill>
                            <a:schemeClr val="dk1"/>
                          </a:solidFill>
                          <a:latin typeface="Calibri"/>
                          <a:ea typeface="Calibri"/>
                          <a:cs typeface="Calibri"/>
                          <a:sym typeface="Arial"/>
                        </a:rPr>
                        <a:t>loser_hand</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400" b="0" i="0" u="none" strike="noStrike" cap="none" dirty="0">
                          <a:solidFill>
                            <a:schemeClr val="dk1"/>
                          </a:solidFill>
                          <a:effectLst/>
                          <a:latin typeface="Calibri"/>
                          <a:ea typeface="Calibri"/>
                          <a:cs typeface="Calibri"/>
                          <a:sym typeface="Arial"/>
                        </a:rPr>
                        <a:t>Losing player hand</a:t>
                      </a:r>
                      <a:endParaRPr lang="en-US" dirty="0"/>
                    </a:p>
                    <a:p>
                      <a:pPr marL="0" marR="0" lvl="0" indent="0" algn="l" rtl="0">
                        <a:lnSpc>
                          <a:spcPct val="100000"/>
                        </a:lnSpc>
                        <a:spcBef>
                          <a:spcPts val="0"/>
                        </a:spcBef>
                        <a:spcAft>
                          <a:spcPts val="0"/>
                        </a:spcAft>
                        <a:buClr>
                          <a:schemeClr val="dk1"/>
                        </a:buClr>
                        <a:buSzPts val="1800"/>
                        <a:buFont typeface="Calibri"/>
                        <a:buNone/>
                      </a:pPr>
                      <a:endParaRPr dirty="0"/>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10978">
                <a:tc>
                  <a: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600" b="1" i="0" u="none" strike="noStrike" cap="none" dirty="0">
                          <a:solidFill>
                            <a:schemeClr val="dk1"/>
                          </a:solidFill>
                          <a:latin typeface="Calibri"/>
                          <a:ea typeface="Calibri"/>
                          <a:cs typeface="Calibri"/>
                          <a:sym typeface="Arial"/>
                        </a:rPr>
                        <a:t>winner_ht</a:t>
                      </a: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400" b="0" i="0" u="none" strike="noStrike" cap="none" dirty="0">
                          <a:solidFill>
                            <a:schemeClr val="dk1"/>
                          </a:solidFill>
                          <a:effectLst/>
                          <a:latin typeface="Calibri"/>
                          <a:ea typeface="Calibri"/>
                          <a:cs typeface="Calibri"/>
                          <a:sym typeface="Arial"/>
                        </a:rPr>
                        <a:t>Winning player height</a:t>
                      </a:r>
                      <a:endParaRPr lang="en-US"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r>
                        <a:rPr lang="en-US" sz="1600" b="1" i="0" u="none" strike="noStrike" cap="none" dirty="0" err="1">
                          <a:solidFill>
                            <a:schemeClr val="dk1"/>
                          </a:solidFill>
                          <a:latin typeface="Calibri"/>
                          <a:ea typeface="Calibri"/>
                          <a:cs typeface="Calibri"/>
                          <a:sym typeface="Arial"/>
                        </a:rPr>
                        <a:t>loser_ht</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400" b="0" i="0" u="none" strike="noStrike" cap="none" dirty="0">
                          <a:solidFill>
                            <a:schemeClr val="dk1"/>
                          </a:solidFill>
                          <a:effectLst/>
                          <a:latin typeface="Calibri"/>
                          <a:ea typeface="Calibri"/>
                          <a:cs typeface="Calibri"/>
                          <a:sym typeface="Arial"/>
                        </a:rPr>
                        <a:t>Losing player height</a:t>
                      </a:r>
                      <a:endParaRPr lang="en-US" dirty="0"/>
                    </a:p>
                    <a:p>
                      <a:pPr marL="0" marR="0" lvl="0" indent="0" algn="l" rtl="0">
                        <a:lnSpc>
                          <a:spcPct val="100000"/>
                        </a:lnSpc>
                        <a:spcBef>
                          <a:spcPts val="0"/>
                        </a:spcBef>
                        <a:spcAft>
                          <a:spcPts val="0"/>
                        </a:spcAft>
                        <a:buClr>
                          <a:schemeClr val="dk1"/>
                        </a:buClr>
                        <a:buSzPts val="1800"/>
                        <a:buFont typeface="Calibri"/>
                        <a:buNone/>
                      </a:pPr>
                      <a:endParaRPr dirty="0"/>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74366">
                <a:tc>
                  <a:txBody>
                    <a:bodyPr/>
                    <a:lstStyle/>
                    <a:p>
                      <a:pPr marL="0" marR="0" lvl="0" indent="0" algn="l" rtl="0">
                        <a:lnSpc>
                          <a:spcPct val="100000"/>
                        </a:lnSpc>
                        <a:spcBef>
                          <a:spcPts val="0"/>
                        </a:spcBef>
                        <a:spcAft>
                          <a:spcPts val="0"/>
                        </a:spcAft>
                        <a:buClr>
                          <a:srgbClr val="000000"/>
                        </a:buClr>
                        <a:buFont typeface="Arial"/>
                        <a:buNone/>
                      </a:pPr>
                      <a:r>
                        <a:rPr lang="en-US" sz="1600" b="1" i="0" u="none" strike="noStrike" cap="none" dirty="0" err="1">
                          <a:solidFill>
                            <a:schemeClr val="dk1"/>
                          </a:solidFill>
                          <a:latin typeface="Calibri"/>
                          <a:ea typeface="Calibri"/>
                          <a:cs typeface="Calibri"/>
                          <a:sym typeface="Arial"/>
                        </a:rPr>
                        <a:t>winner_id</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400" b="0" i="0" u="none" strike="noStrike" cap="none" dirty="0">
                          <a:solidFill>
                            <a:schemeClr val="dk1"/>
                          </a:solidFill>
                          <a:effectLst/>
                          <a:latin typeface="Calibri"/>
                          <a:ea typeface="Calibri"/>
                          <a:cs typeface="Calibri"/>
                          <a:sym typeface="Arial"/>
                        </a:rPr>
                        <a:t>Winning player id</a:t>
                      </a:r>
                      <a:endParaRPr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600" b="1" i="0" u="none" strike="noStrike" cap="none" dirty="0" err="1">
                          <a:solidFill>
                            <a:schemeClr val="dk1"/>
                          </a:solidFill>
                          <a:latin typeface="Calibri"/>
                          <a:ea typeface="Calibri"/>
                          <a:cs typeface="Calibri"/>
                          <a:sym typeface="Arial"/>
                        </a:rPr>
                        <a:t>loser_id</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Calibri"/>
                          <a:ea typeface="Calibri"/>
                          <a:cs typeface="Calibri"/>
                          <a:sym typeface="Arial"/>
                        </a:rPr>
                        <a:t>Losing player id</a:t>
                      </a:r>
                      <a:endParaRPr lang="en-US" dirty="0"/>
                    </a:p>
                    <a:p>
                      <a:pPr marL="0" marR="0" lvl="0" indent="0" algn="l" rtl="0">
                        <a:spcBef>
                          <a:spcPts val="0"/>
                        </a:spcBef>
                        <a:spcAft>
                          <a:spcPts val="0"/>
                        </a:spcAft>
                        <a:buNone/>
                      </a:pPr>
                      <a:endParaRPr dirty="0"/>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65016">
                <a:tc>
                  <a: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600" b="1" i="0" u="none" strike="noStrike" cap="none" dirty="0" err="1">
                          <a:solidFill>
                            <a:schemeClr val="dk1"/>
                          </a:solidFill>
                          <a:latin typeface="Calibri"/>
                          <a:ea typeface="Calibri"/>
                          <a:cs typeface="Calibri"/>
                          <a:sym typeface="Arial"/>
                        </a:rPr>
                        <a:t>winner_ioc</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400" b="0" i="0" u="none" strike="noStrike" cap="none" dirty="0">
                          <a:solidFill>
                            <a:schemeClr val="dk1"/>
                          </a:solidFill>
                          <a:effectLst/>
                          <a:latin typeface="Calibri"/>
                          <a:ea typeface="Calibri"/>
                          <a:cs typeface="Calibri"/>
                          <a:sym typeface="Arial"/>
                        </a:rPr>
                        <a:t>Winning player </a:t>
                      </a:r>
                      <a:r>
                        <a:rPr lang="en-US" sz="1400" b="0" i="0" u="none" strike="noStrike" cap="none" dirty="0" err="1">
                          <a:solidFill>
                            <a:schemeClr val="dk1"/>
                          </a:solidFill>
                          <a:effectLst/>
                          <a:latin typeface="Calibri"/>
                          <a:ea typeface="Calibri"/>
                          <a:cs typeface="Calibri"/>
                          <a:sym typeface="Arial"/>
                        </a:rPr>
                        <a:t>ioc</a:t>
                      </a:r>
                      <a:endParaRPr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600" b="1" i="0" u="none" strike="noStrike" cap="none" dirty="0" err="1">
                          <a:solidFill>
                            <a:schemeClr val="dk1"/>
                          </a:solidFill>
                          <a:latin typeface="Calibri"/>
                          <a:ea typeface="Calibri"/>
                          <a:cs typeface="Calibri"/>
                          <a:sym typeface="Arial"/>
                        </a:rPr>
                        <a:t>loser_ioc</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400" b="0" i="0" u="none" strike="noStrike" cap="none" dirty="0">
                          <a:solidFill>
                            <a:schemeClr val="dk1"/>
                          </a:solidFill>
                          <a:effectLst/>
                          <a:latin typeface="Calibri"/>
                          <a:ea typeface="Calibri"/>
                          <a:cs typeface="Calibri"/>
                          <a:sym typeface="Arial"/>
                        </a:rPr>
                        <a:t>Losing player </a:t>
                      </a:r>
                      <a:r>
                        <a:rPr lang="en-US" sz="1400" b="0" i="0" u="none" strike="noStrike" cap="none" dirty="0" err="1">
                          <a:solidFill>
                            <a:schemeClr val="dk1"/>
                          </a:solidFill>
                          <a:effectLst/>
                          <a:latin typeface="Calibri"/>
                          <a:ea typeface="Calibri"/>
                          <a:cs typeface="Calibri"/>
                          <a:sym typeface="Arial"/>
                        </a:rPr>
                        <a:t>ioc</a:t>
                      </a:r>
                      <a:endParaRPr lang="en-US" dirty="0"/>
                    </a:p>
                    <a:p>
                      <a:pPr marL="0" marR="0" lvl="0" indent="0" algn="l" rtl="0">
                        <a:lnSpc>
                          <a:spcPct val="100000"/>
                        </a:lnSpc>
                        <a:spcBef>
                          <a:spcPts val="0"/>
                        </a:spcBef>
                        <a:spcAft>
                          <a:spcPts val="0"/>
                        </a:spcAft>
                        <a:buClr>
                          <a:schemeClr val="dk1"/>
                        </a:buClr>
                        <a:buSzPts val="1800"/>
                        <a:buFont typeface="Calibri"/>
                        <a:buNone/>
                      </a:pPr>
                      <a:endParaRPr dirty="0"/>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463039">
                <a:tc>
                  <a: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US" sz="1600" b="1" i="0" u="none" strike="noStrike" cap="none" dirty="0" err="1">
                          <a:solidFill>
                            <a:schemeClr val="dk1"/>
                          </a:solidFill>
                          <a:latin typeface="Calibri"/>
                          <a:ea typeface="Calibri"/>
                          <a:cs typeface="Calibri"/>
                          <a:sym typeface="Arial"/>
                        </a:rPr>
                        <a:t>winner_rank</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400" b="0" i="0" u="none" strike="noStrike" cap="none" dirty="0">
                          <a:solidFill>
                            <a:schemeClr val="dk1"/>
                          </a:solidFill>
                          <a:effectLst/>
                          <a:latin typeface="Calibri"/>
                          <a:ea typeface="Calibri"/>
                          <a:cs typeface="Calibri"/>
                          <a:sym typeface="Arial"/>
                        </a:rPr>
                        <a:t>Winning player Rank</a:t>
                      </a:r>
                      <a:endParaRPr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600" b="1" i="0" u="none" strike="noStrike" cap="none" dirty="0" err="1">
                          <a:solidFill>
                            <a:schemeClr val="dk1"/>
                          </a:solidFill>
                          <a:latin typeface="Calibri"/>
                          <a:ea typeface="Calibri"/>
                          <a:cs typeface="Calibri"/>
                          <a:sym typeface="Arial"/>
                        </a:rPr>
                        <a:t>loser_rank</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400" b="0" i="0" u="none" strike="noStrike" cap="none" dirty="0">
                          <a:solidFill>
                            <a:schemeClr val="dk1"/>
                          </a:solidFill>
                          <a:effectLst/>
                          <a:latin typeface="Calibri"/>
                          <a:ea typeface="Calibri"/>
                          <a:cs typeface="Calibri"/>
                          <a:sym typeface="Arial"/>
                        </a:rPr>
                        <a:t>Losing player rank</a:t>
                      </a:r>
                      <a:endParaRPr lang="en-US" dirty="0"/>
                    </a:p>
                    <a:p>
                      <a:pPr marL="0" marR="0" lvl="0" indent="0" algn="l" rtl="0">
                        <a:lnSpc>
                          <a:spcPct val="100000"/>
                        </a:lnSpc>
                        <a:spcBef>
                          <a:spcPts val="0"/>
                        </a:spcBef>
                        <a:spcAft>
                          <a:spcPts val="0"/>
                        </a:spcAft>
                        <a:buClr>
                          <a:schemeClr val="dk1"/>
                        </a:buClr>
                        <a:buSzPts val="1800"/>
                        <a:buFont typeface="Calibri"/>
                        <a:buNone/>
                      </a:pPr>
                      <a:endParaRPr dirty="0"/>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446314">
                <a:tc>
                  <a:txBody>
                    <a:bodyPr/>
                    <a:lstStyle/>
                    <a:p>
                      <a:pPr marL="0" marR="0" lvl="0" indent="0" algn="l" rtl="0">
                        <a:lnSpc>
                          <a:spcPct val="100000"/>
                        </a:lnSpc>
                        <a:spcBef>
                          <a:spcPts val="0"/>
                        </a:spcBef>
                        <a:spcAft>
                          <a:spcPts val="0"/>
                        </a:spcAft>
                        <a:buClr>
                          <a:srgbClr val="000000"/>
                        </a:buClr>
                        <a:buFont typeface="Arial"/>
                        <a:buNone/>
                      </a:pPr>
                      <a:r>
                        <a:rPr lang="en-US" sz="1600" b="1" i="0" u="none" strike="noStrike" cap="none" dirty="0" err="1">
                          <a:solidFill>
                            <a:schemeClr val="dk1"/>
                          </a:solidFill>
                          <a:latin typeface="Calibri"/>
                          <a:ea typeface="Calibri"/>
                          <a:cs typeface="Calibri"/>
                          <a:sym typeface="Arial"/>
                        </a:rPr>
                        <a:t>winner_rank_points</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400" b="0" i="0" u="none" strike="noStrike" cap="none" dirty="0">
                          <a:solidFill>
                            <a:schemeClr val="dk1"/>
                          </a:solidFill>
                          <a:effectLst/>
                          <a:latin typeface="Calibri"/>
                          <a:ea typeface="Calibri"/>
                          <a:cs typeface="Calibri"/>
                          <a:sym typeface="Arial"/>
                        </a:rPr>
                        <a:t>Winning player rank points</a:t>
                      </a:r>
                      <a:endParaRPr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600" b="1" i="0" u="none" strike="noStrike" cap="none" dirty="0" err="1">
                          <a:solidFill>
                            <a:schemeClr val="dk1"/>
                          </a:solidFill>
                          <a:latin typeface="Calibri"/>
                          <a:ea typeface="Calibri"/>
                          <a:cs typeface="Calibri"/>
                          <a:sym typeface="Arial"/>
                        </a:rPr>
                        <a:t>loser_rank_points</a:t>
                      </a:r>
                      <a:endParaRPr lang="en-US" sz="1600" b="1" i="0" u="none" strike="noStrike" cap="none" dirty="0">
                        <a:solidFill>
                          <a:schemeClr val="dk1"/>
                        </a:solidFill>
                        <a:latin typeface="Calibri"/>
                        <a:ea typeface="Calibri"/>
                        <a:cs typeface="Calibri"/>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800"/>
                        <a:buFont typeface="Calibri"/>
                        <a:buNone/>
                        <a:tabLst/>
                        <a:defRPr/>
                      </a:pPr>
                      <a:r>
                        <a:rPr lang="en-US" sz="1400" b="0" i="0" u="none" strike="noStrike" cap="none" dirty="0">
                          <a:solidFill>
                            <a:schemeClr val="dk1"/>
                          </a:solidFill>
                          <a:effectLst/>
                          <a:latin typeface="Calibri"/>
                          <a:ea typeface="Calibri"/>
                          <a:cs typeface="Calibri"/>
                          <a:sym typeface="Arial"/>
                        </a:rPr>
                        <a:t>Losing player rank points</a:t>
                      </a:r>
                      <a:endParaRPr lang="en-US" dirty="0"/>
                    </a:p>
                    <a:p>
                      <a:pPr marL="0" marR="0" lvl="0" indent="0" algn="l" rtl="0">
                        <a:lnSpc>
                          <a:spcPct val="100000"/>
                        </a:lnSpc>
                        <a:spcBef>
                          <a:spcPts val="0"/>
                        </a:spcBef>
                        <a:spcAft>
                          <a:spcPts val="0"/>
                        </a:spcAft>
                        <a:buClr>
                          <a:schemeClr val="dk1"/>
                        </a:buClr>
                        <a:buSzPts val="1800"/>
                        <a:buFont typeface="Calibri"/>
                        <a:buNone/>
                      </a:pPr>
                      <a:endParaRPr dirty="0"/>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
        <p:nvSpPr>
          <p:cNvPr id="285" name="Google Shape;285;p7"/>
          <p:cNvSpPr txBox="1">
            <a:spLocks noGrp="1"/>
          </p:cNvSpPr>
          <p:nvPr>
            <p:ph type="sldNum" idx="12"/>
          </p:nvPr>
        </p:nvSpPr>
        <p:spPr>
          <a:xfrm>
            <a:off x="11445505" y="65031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106" name="Rectangle 10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93" name="Google Shape;293;p8"/>
          <p:cNvSpPr txBox="1"/>
          <p:nvPr/>
        </p:nvSpPr>
        <p:spPr>
          <a:xfrm>
            <a:off x="1378425" y="5199797"/>
            <a:ext cx="9435152" cy="789673"/>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buClr>
                <a:schemeClr val="lt1"/>
              </a:buClr>
              <a:buSzPts val="5400"/>
            </a:pPr>
            <a:r>
              <a:rPr lang="en-US" sz="4000" kern="1200">
                <a:solidFill>
                  <a:schemeClr val="bg1"/>
                </a:solidFill>
                <a:latin typeface="+mj-lt"/>
                <a:ea typeface="+mj-ea"/>
                <a:cs typeface="+mj-cs"/>
                <a:sym typeface="Calibri"/>
              </a:rPr>
              <a:t>Dataset View</a:t>
            </a:r>
          </a:p>
        </p:txBody>
      </p:sp>
      <p:sp>
        <p:nvSpPr>
          <p:cNvPr id="129" name="Freeform: Shape 12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91" name="Google Shape;291;p8"/>
          <p:cNvSpPr txBox="1">
            <a:spLocks noGrp="1"/>
          </p:cNvSpPr>
          <p:nvPr>
            <p:ph type="sldNum" idx="12"/>
          </p:nvPr>
        </p:nvSpPr>
        <p:spPr>
          <a:xfrm>
            <a:off x="10469880" y="320040"/>
            <a:ext cx="914400" cy="320040"/>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1100" kern="1200">
                <a:solidFill>
                  <a:srgbClr val="898989"/>
                </a:solidFill>
                <a:latin typeface="+mn-lt"/>
                <a:ea typeface="+mn-ea"/>
                <a:cs typeface="+mn-cs"/>
              </a:rPr>
              <a:pPr lvl="0" indent="0">
                <a:lnSpc>
                  <a:spcPct val="90000"/>
                </a:lnSpc>
                <a:spcBef>
                  <a:spcPts val="0"/>
                </a:spcBef>
                <a:spcAft>
                  <a:spcPts val="600"/>
                </a:spcAft>
                <a:buNone/>
              </a:pPr>
              <a:t>7</a:t>
            </a:fld>
            <a:endParaRPr lang="en-US" sz="1100" kern="1200">
              <a:solidFill>
                <a:srgbClr val="898989"/>
              </a:solidFill>
              <a:latin typeface="+mn-lt"/>
              <a:ea typeface="+mn-ea"/>
              <a:cs typeface="+mn-cs"/>
            </a:endParaRPr>
          </a:p>
        </p:txBody>
      </p:sp>
      <p:pic>
        <p:nvPicPr>
          <p:cNvPr id="10" name="Picture 9" descr="Table&#10;&#10;Description automatically generated">
            <a:extLst>
              <a:ext uri="{FF2B5EF4-FFF2-40B4-BE49-F238E27FC236}">
                <a16:creationId xmlns:a16="http://schemas.microsoft.com/office/drawing/2014/main" id="{5C5EBC5F-9D13-43C2-85A8-406F7EB9FC0C}"/>
              </a:ext>
            </a:extLst>
          </p:cNvPr>
          <p:cNvPicPr>
            <a:picLocks noChangeAspect="1"/>
          </p:cNvPicPr>
          <p:nvPr/>
        </p:nvPicPr>
        <p:blipFill>
          <a:blip r:embed="rId3"/>
          <a:stretch>
            <a:fillRect/>
          </a:stretch>
        </p:blipFill>
        <p:spPr>
          <a:xfrm>
            <a:off x="1434782" y="211958"/>
            <a:ext cx="9313119" cy="45222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9"/>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9"/>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9"/>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9"/>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9"/>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05" name="Google Shape;305;p9"/>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Preparation</a:t>
            </a:r>
            <a:endParaRPr/>
          </a:p>
        </p:txBody>
      </p:sp>
      <p:sp>
        <p:nvSpPr>
          <p:cNvPr id="306" name="Google Shape;306;p9"/>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Interpreting The Results</a:t>
            </a:r>
            <a:endParaRPr sz="2800">
              <a:solidFill>
                <a:schemeClr val="lt1"/>
              </a:solidFill>
              <a:latin typeface="Calibri"/>
              <a:ea typeface="Calibri"/>
              <a:cs typeface="Calibri"/>
              <a:sym typeface="Calibri"/>
            </a:endParaRPr>
          </a:p>
        </p:txBody>
      </p:sp>
      <p:sp>
        <p:nvSpPr>
          <p:cNvPr id="307" name="Google Shape;307;p9"/>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Source</a:t>
            </a:r>
            <a:endParaRPr sz="2800" b="1">
              <a:solidFill>
                <a:schemeClr val="lt1"/>
              </a:solidFill>
              <a:latin typeface="Calibri"/>
              <a:ea typeface="Calibri"/>
              <a:cs typeface="Calibri"/>
              <a:sym typeface="Calibri"/>
            </a:endParaRPr>
          </a:p>
        </p:txBody>
      </p:sp>
      <p:sp>
        <p:nvSpPr>
          <p:cNvPr id="308" name="Google Shape;308;p9"/>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a:solidFill>
                  <a:schemeClr val="lt1"/>
                </a:solidFill>
                <a:latin typeface="Calibri"/>
                <a:ea typeface="Calibri"/>
                <a:cs typeface="Calibri"/>
                <a:sym typeface="Calibri"/>
              </a:rPr>
              <a:t>Modeling</a:t>
            </a:r>
            <a:endParaRPr sz="2800">
              <a:solidFill>
                <a:schemeClr val="lt1"/>
              </a:solidFill>
              <a:latin typeface="Calibri"/>
              <a:ea typeface="Calibri"/>
              <a:cs typeface="Calibri"/>
              <a:sym typeface="Calibri"/>
            </a:endParaRPr>
          </a:p>
        </p:txBody>
      </p:sp>
      <p:sp>
        <p:nvSpPr>
          <p:cNvPr id="309" name="Google Shape;309;p9"/>
          <p:cNvSpPr/>
          <p:nvPr/>
        </p:nvSpPr>
        <p:spPr>
          <a:xfrm>
            <a:off x="838201" y="4009683"/>
            <a:ext cx="2480594" cy="492443"/>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Data Sources</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Dataset Description</a:t>
            </a:r>
            <a:endParaRPr/>
          </a:p>
        </p:txBody>
      </p:sp>
      <p:sp>
        <p:nvSpPr>
          <p:cNvPr id="310" name="Google Shape;310;p9"/>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Technique/solution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Inputs/output </a:t>
            </a:r>
            <a:endParaRPr/>
          </a:p>
        </p:txBody>
      </p:sp>
      <p:sp>
        <p:nvSpPr>
          <p:cNvPr id="311" name="Google Shape;311;p9"/>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Cleaning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Validation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Visualization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partition</a:t>
            </a:r>
            <a:endParaRPr/>
          </a:p>
        </p:txBody>
      </p:sp>
      <p:sp>
        <p:nvSpPr>
          <p:cNvPr id="312" name="Google Shape;312;p9"/>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Evaluation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Recommendations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Future Work</a:t>
            </a:r>
            <a:endParaRPr/>
          </a:p>
        </p:txBody>
      </p:sp>
      <p:sp>
        <p:nvSpPr>
          <p:cNvPr id="313" name="Google Shape;313;p9"/>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1</a:t>
            </a:r>
            <a:endParaRPr/>
          </a:p>
        </p:txBody>
      </p:sp>
      <p:sp>
        <p:nvSpPr>
          <p:cNvPr id="314" name="Google Shape;314;p9"/>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3</a:t>
            </a:r>
            <a:endParaRPr/>
          </a:p>
        </p:txBody>
      </p:sp>
      <p:sp>
        <p:nvSpPr>
          <p:cNvPr id="315" name="Google Shape;315;p9"/>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2</a:t>
            </a:r>
            <a:endParaRPr/>
          </a:p>
        </p:txBody>
      </p:sp>
      <p:sp>
        <p:nvSpPr>
          <p:cNvPr id="316" name="Google Shape;316;p9"/>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4</a:t>
            </a:r>
            <a:endParaRPr/>
          </a:p>
        </p:txBody>
      </p:sp>
      <p:grpSp>
        <p:nvGrpSpPr>
          <p:cNvPr id="317" name="Google Shape;317;p9"/>
          <p:cNvGrpSpPr/>
          <p:nvPr/>
        </p:nvGrpSpPr>
        <p:grpSpPr>
          <a:xfrm>
            <a:off x="660696" y="3400067"/>
            <a:ext cx="643467" cy="643467"/>
            <a:chOff x="5452533" y="822854"/>
            <a:chExt cx="643467" cy="643467"/>
          </a:xfrm>
        </p:grpSpPr>
        <p:sp>
          <p:nvSpPr>
            <p:cNvPr id="318" name="Google Shape;318;p9"/>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19" name="Google Shape;319;p9"/>
            <p:cNvGrpSpPr/>
            <p:nvPr/>
          </p:nvGrpSpPr>
          <p:grpSpPr>
            <a:xfrm>
              <a:off x="5631916" y="1001580"/>
              <a:ext cx="284701" cy="286014"/>
              <a:chOff x="7005638" y="3978275"/>
              <a:chExt cx="344488" cy="346076"/>
            </a:xfrm>
          </p:grpSpPr>
          <p:cxnSp>
            <p:nvCxnSpPr>
              <p:cNvPr id="320" name="Google Shape;320;p9"/>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321" name="Google Shape;321;p9"/>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322" name="Google Shape;322;p9"/>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323" name="Google Shape;323;p9"/>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324" name="Google Shape;324;p9"/>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25" name="Google Shape;325;p9"/>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326" name="Google Shape;326;p9"/>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9"/>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28" name="Google Shape;328;p9"/>
          <p:cNvGrpSpPr/>
          <p:nvPr/>
        </p:nvGrpSpPr>
        <p:grpSpPr>
          <a:xfrm>
            <a:off x="3394732" y="3711618"/>
            <a:ext cx="643467" cy="643467"/>
            <a:chOff x="5452533" y="2295736"/>
            <a:chExt cx="643467" cy="643467"/>
          </a:xfrm>
        </p:grpSpPr>
        <p:sp>
          <p:nvSpPr>
            <p:cNvPr id="329" name="Google Shape;329;p9"/>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30" name="Google Shape;330;p9"/>
            <p:cNvGrpSpPr/>
            <p:nvPr/>
          </p:nvGrpSpPr>
          <p:grpSpPr>
            <a:xfrm>
              <a:off x="5631260" y="2493487"/>
              <a:ext cx="286013" cy="247965"/>
              <a:chOff x="7726363" y="3648076"/>
              <a:chExt cx="346075" cy="300038"/>
            </a:xfrm>
          </p:grpSpPr>
          <p:sp>
            <p:nvSpPr>
              <p:cNvPr id="331" name="Google Shape;331;p9"/>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32" name="Google Shape;332;p9"/>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333" name="Google Shape;333;p9"/>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334" name="Google Shape;334;p9"/>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35" name="Google Shape;335;p9"/>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336" name="Google Shape;336;p9"/>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9"/>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38" name="Google Shape;338;p9"/>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339" name="Google Shape;339;p9"/>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340" name="Google Shape;340;p9"/>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341" name="Google Shape;341;p9"/>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342" name="Google Shape;342;p9"/>
          <p:cNvGrpSpPr/>
          <p:nvPr/>
        </p:nvGrpSpPr>
        <p:grpSpPr>
          <a:xfrm>
            <a:off x="8244267" y="2708048"/>
            <a:ext cx="643467" cy="643467"/>
            <a:chOff x="5452533" y="3768618"/>
            <a:chExt cx="643467" cy="643467"/>
          </a:xfrm>
        </p:grpSpPr>
        <p:sp>
          <p:nvSpPr>
            <p:cNvPr id="343" name="Google Shape;343;p9"/>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44" name="Google Shape;344;p9"/>
            <p:cNvGrpSpPr/>
            <p:nvPr/>
          </p:nvGrpSpPr>
          <p:grpSpPr>
            <a:xfrm>
              <a:off x="5631260" y="3947345"/>
              <a:ext cx="286013" cy="286013"/>
              <a:chOff x="8447088" y="3255963"/>
              <a:chExt cx="346075" cy="346075"/>
            </a:xfrm>
          </p:grpSpPr>
          <p:sp>
            <p:nvSpPr>
              <p:cNvPr id="345" name="Google Shape;345;p9"/>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9"/>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9"/>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48" name="Google Shape;348;p9"/>
          <p:cNvGrpSpPr/>
          <p:nvPr/>
        </p:nvGrpSpPr>
        <p:grpSpPr>
          <a:xfrm>
            <a:off x="10859825" y="4024169"/>
            <a:ext cx="794867" cy="724178"/>
            <a:chOff x="5387669" y="5200806"/>
            <a:chExt cx="872864" cy="724178"/>
          </a:xfrm>
        </p:grpSpPr>
        <p:sp>
          <p:nvSpPr>
            <p:cNvPr id="349" name="Google Shape;349;p9"/>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0" name="Google Shape;350;p9"/>
            <p:cNvGrpSpPr/>
            <p:nvPr/>
          </p:nvGrpSpPr>
          <p:grpSpPr>
            <a:xfrm>
              <a:off x="5631554" y="5365711"/>
              <a:ext cx="306753" cy="340536"/>
              <a:chOff x="6282098" y="4994979"/>
              <a:chExt cx="371171" cy="412047"/>
            </a:xfrm>
          </p:grpSpPr>
          <p:sp>
            <p:nvSpPr>
              <p:cNvPr id="351" name="Google Shape;351;p9"/>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52" name="Google Shape;352;p9"/>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353" name="Google Shape;353;p9"/>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354" name="Google Shape;354;p9"/>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355" name="Google Shape;355;p9"/>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356" name="Google Shape;356;p9"/>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357" name="Google Shape;357;p9"/>
          <p:cNvSpPr/>
          <p:nvPr/>
        </p:nvSpPr>
        <p:spPr>
          <a:xfrm>
            <a:off x="3318793" y="1405487"/>
            <a:ext cx="2768909" cy="4375500"/>
          </a:xfrm>
          <a:prstGeom prst="rect">
            <a:avLst/>
          </a:prstGeom>
          <a:noFill/>
          <a:ln w="41275" cap="flat" cmpd="thickThin">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9"/>
          <p:cNvSpPr/>
          <p:nvPr/>
        </p:nvSpPr>
        <p:spPr>
          <a:xfrm>
            <a:off x="6128768" y="1419726"/>
            <a:ext cx="5685278"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9"/>
          <p:cNvSpPr/>
          <p:nvPr/>
        </p:nvSpPr>
        <p:spPr>
          <a:xfrm>
            <a:off x="377953" y="1419725"/>
            <a:ext cx="2987766"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Rectangle 62">
            <a:extLst>
              <a:ext uri="{FF2B5EF4-FFF2-40B4-BE49-F238E27FC236}">
                <a16:creationId xmlns:a16="http://schemas.microsoft.com/office/drawing/2014/main" id="{35374231-8D83-F44A-AD27-345089ABFAF0}"/>
              </a:ext>
            </a:extLst>
          </p:cNvPr>
          <p:cNvSpPr/>
          <p:nvPr/>
        </p:nvSpPr>
        <p:spPr>
          <a:xfrm>
            <a:off x="377953" y="93432"/>
            <a:ext cx="11436093" cy="1191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Project Flow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0"/>
          <p:cNvSpPr/>
          <p:nvPr/>
        </p:nvSpPr>
        <p:spPr>
          <a:xfrm>
            <a:off x="4910667" y="31494"/>
            <a:ext cx="7281333" cy="6858000"/>
          </a:xfrm>
          <a:prstGeom prst="rect">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6092"/>
              </a:solidFill>
              <a:latin typeface="Calibri"/>
              <a:ea typeface="Calibri"/>
              <a:cs typeface="Calibri"/>
              <a:sym typeface="Calibri"/>
            </a:endParaRPr>
          </a:p>
        </p:txBody>
      </p:sp>
      <p:sp>
        <p:nvSpPr>
          <p:cNvPr id="366" name="Google Shape;366;p10"/>
          <p:cNvSpPr txBox="1">
            <a:spLocks noGrp="1"/>
          </p:cNvSpPr>
          <p:nvPr>
            <p:ph type="title"/>
          </p:nvPr>
        </p:nvSpPr>
        <p:spPr>
          <a:xfrm>
            <a:off x="394447" y="365126"/>
            <a:ext cx="4194486" cy="155892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Georgia"/>
              <a:buNone/>
            </a:pPr>
            <a:r>
              <a:rPr lang="en-US" dirty="0"/>
              <a:t>Analyzing and Exploring Data</a:t>
            </a:r>
            <a:endParaRPr dirty="0"/>
          </a:p>
        </p:txBody>
      </p:sp>
      <p:graphicFrame>
        <p:nvGraphicFramePr>
          <p:cNvPr id="367" name="Google Shape;367;p10"/>
          <p:cNvGraphicFramePr/>
          <p:nvPr/>
        </p:nvGraphicFramePr>
        <p:xfrm>
          <a:off x="394448" y="2548466"/>
          <a:ext cx="4194486" cy="2480734"/>
        </p:xfrm>
        <a:graphic>
          <a:graphicData uri="http://schemas.openxmlformats.org/drawingml/2006/chart">
            <c:chart xmlns:c="http://schemas.openxmlformats.org/drawingml/2006/chart" xmlns:r="http://schemas.openxmlformats.org/officeDocument/2006/relationships" r:id="rId3"/>
          </a:graphicData>
        </a:graphic>
      </p:graphicFrame>
      <p:sp>
        <p:nvSpPr>
          <p:cNvPr id="368" name="Google Shape;368;p10"/>
          <p:cNvSpPr/>
          <p:nvPr/>
        </p:nvSpPr>
        <p:spPr>
          <a:xfrm>
            <a:off x="394447" y="2023533"/>
            <a:ext cx="4194486" cy="425450"/>
          </a:xfrm>
          <a:prstGeom prst="rect">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Calibri"/>
              <a:ea typeface="Calibri"/>
              <a:cs typeface="Calibri"/>
              <a:sym typeface="Calibri"/>
            </a:endParaRPr>
          </a:p>
        </p:txBody>
      </p:sp>
      <p:sp>
        <p:nvSpPr>
          <p:cNvPr id="369" name="Google Shape;369;p10"/>
          <p:cNvSpPr/>
          <p:nvPr/>
        </p:nvSpPr>
        <p:spPr>
          <a:xfrm>
            <a:off x="6376280" y="3908366"/>
            <a:ext cx="5590032"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dirty="0">
                <a:solidFill>
                  <a:srgbClr val="F2F2F2"/>
                </a:solidFill>
                <a:latin typeface="Calibri" panose="020F0502020204030204" pitchFamily="34" charset="0"/>
                <a:cs typeface="Calibri" panose="020F0502020204030204" pitchFamily="34" charset="0"/>
                <a:sym typeface="Arial"/>
              </a:rPr>
              <a:t>Missing value treatment</a:t>
            </a:r>
            <a:endParaRPr sz="2400" dirty="0">
              <a:solidFill>
                <a:srgbClr val="F2F2F2"/>
              </a:solidFill>
              <a:latin typeface="Calibri" panose="020F0502020204030204" pitchFamily="34" charset="0"/>
              <a:ea typeface="Quattrocento Sans"/>
              <a:cs typeface="Calibri" panose="020F0502020204030204" pitchFamily="34" charset="0"/>
              <a:sym typeface="Quattrocento Sans"/>
            </a:endParaRPr>
          </a:p>
        </p:txBody>
      </p:sp>
      <p:cxnSp>
        <p:nvCxnSpPr>
          <p:cNvPr id="373" name="Google Shape;373;p10"/>
          <p:cNvCxnSpPr/>
          <p:nvPr/>
        </p:nvCxnSpPr>
        <p:spPr>
          <a:xfrm>
            <a:off x="5490578" y="1881029"/>
            <a:ext cx="6139543" cy="0"/>
          </a:xfrm>
          <a:prstGeom prst="straightConnector1">
            <a:avLst/>
          </a:prstGeom>
          <a:noFill/>
          <a:ln w="9525" cap="flat" cmpd="sng">
            <a:solidFill>
              <a:schemeClr val="lt1"/>
            </a:solidFill>
            <a:prstDash val="lgDash"/>
            <a:miter lim="800000"/>
            <a:headEnd type="none" w="sm" len="sm"/>
            <a:tailEnd type="none" w="sm" len="sm"/>
          </a:ln>
        </p:spPr>
      </p:cxnSp>
      <p:cxnSp>
        <p:nvCxnSpPr>
          <p:cNvPr id="374" name="Google Shape;374;p10"/>
          <p:cNvCxnSpPr/>
          <p:nvPr/>
        </p:nvCxnSpPr>
        <p:spPr>
          <a:xfrm>
            <a:off x="5479427" y="3365061"/>
            <a:ext cx="6139543" cy="0"/>
          </a:xfrm>
          <a:prstGeom prst="straightConnector1">
            <a:avLst/>
          </a:prstGeom>
          <a:noFill/>
          <a:ln w="9525" cap="flat" cmpd="sng">
            <a:solidFill>
              <a:schemeClr val="lt1"/>
            </a:solidFill>
            <a:prstDash val="lgDash"/>
            <a:miter lim="800000"/>
            <a:headEnd type="none" w="sm" len="sm"/>
            <a:tailEnd type="none" w="sm" len="sm"/>
          </a:ln>
        </p:spPr>
      </p:cxnSp>
      <p:cxnSp>
        <p:nvCxnSpPr>
          <p:cNvPr id="375" name="Google Shape;375;p10"/>
          <p:cNvCxnSpPr/>
          <p:nvPr/>
        </p:nvCxnSpPr>
        <p:spPr>
          <a:xfrm>
            <a:off x="5490578" y="4826792"/>
            <a:ext cx="6139543" cy="0"/>
          </a:xfrm>
          <a:prstGeom prst="straightConnector1">
            <a:avLst/>
          </a:prstGeom>
          <a:noFill/>
          <a:ln w="9525" cap="flat" cmpd="sng">
            <a:solidFill>
              <a:schemeClr val="lt1"/>
            </a:solidFill>
            <a:prstDash val="lgDash"/>
            <a:miter lim="800000"/>
            <a:headEnd type="none" w="sm" len="sm"/>
            <a:tailEnd type="none" w="sm" len="sm"/>
          </a:ln>
        </p:spPr>
      </p:cxnSp>
      <p:grpSp>
        <p:nvGrpSpPr>
          <p:cNvPr id="2" name="Group 1"/>
          <p:cNvGrpSpPr/>
          <p:nvPr/>
        </p:nvGrpSpPr>
        <p:grpSpPr>
          <a:xfrm>
            <a:off x="5505929" y="2270211"/>
            <a:ext cx="6108839" cy="643467"/>
            <a:chOff x="5452533" y="822854"/>
            <a:chExt cx="6108839" cy="643467"/>
          </a:xfrm>
        </p:grpSpPr>
        <p:sp>
          <p:nvSpPr>
            <p:cNvPr id="371" name="Google Shape;371;p10"/>
            <p:cNvSpPr/>
            <p:nvPr/>
          </p:nvSpPr>
          <p:spPr>
            <a:xfrm>
              <a:off x="6348984" y="947457"/>
              <a:ext cx="5212388"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dirty="0">
                  <a:solidFill>
                    <a:schemeClr val="lt1"/>
                  </a:solidFill>
                  <a:latin typeface="Calibri" panose="020F0502020204030204" pitchFamily="34" charset="0"/>
                  <a:ea typeface="Quattrocento Sans"/>
                  <a:cs typeface="Calibri" panose="020F0502020204030204" pitchFamily="34" charset="0"/>
                  <a:sym typeface="Quattrocento Sans"/>
                </a:rPr>
                <a:t>Dropping the unnecessary features</a:t>
              </a:r>
              <a:endParaRPr dirty="0">
                <a:latin typeface="Calibri" panose="020F0502020204030204" pitchFamily="34" charset="0"/>
                <a:cs typeface="Calibri" panose="020F0502020204030204" pitchFamily="34" charset="0"/>
              </a:endParaRPr>
            </a:p>
          </p:txBody>
        </p:sp>
        <p:sp>
          <p:nvSpPr>
            <p:cNvPr id="372" name="Google Shape;372;p10"/>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6" name="Google Shape;376;p10"/>
            <p:cNvGrpSpPr/>
            <p:nvPr/>
          </p:nvGrpSpPr>
          <p:grpSpPr>
            <a:xfrm>
              <a:off x="5631916" y="1001580"/>
              <a:ext cx="284701" cy="286014"/>
              <a:chOff x="7005638" y="3978275"/>
              <a:chExt cx="344488" cy="346076"/>
            </a:xfrm>
          </p:grpSpPr>
          <p:cxnSp>
            <p:nvCxnSpPr>
              <p:cNvPr id="377" name="Google Shape;377;p10"/>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378" name="Google Shape;378;p10"/>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379" name="Google Shape;379;p10"/>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380" name="Google Shape;380;p10"/>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381" name="Google Shape;381;p10"/>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82" name="Google Shape;382;p10"/>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383" name="Google Shape;383;p10"/>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10"/>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85" name="Google Shape;385;p10"/>
          <p:cNvGrpSpPr/>
          <p:nvPr/>
        </p:nvGrpSpPr>
        <p:grpSpPr>
          <a:xfrm>
            <a:off x="5478650" y="795931"/>
            <a:ext cx="643467" cy="643467"/>
            <a:chOff x="5452533" y="2295736"/>
            <a:chExt cx="643467" cy="643467"/>
          </a:xfrm>
        </p:grpSpPr>
        <p:sp>
          <p:nvSpPr>
            <p:cNvPr id="386" name="Google Shape;386;p10"/>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87" name="Google Shape;387;p10"/>
            <p:cNvGrpSpPr/>
            <p:nvPr/>
          </p:nvGrpSpPr>
          <p:grpSpPr>
            <a:xfrm>
              <a:off x="5631260" y="2493487"/>
              <a:ext cx="286013" cy="247965"/>
              <a:chOff x="7726363" y="3648076"/>
              <a:chExt cx="346075" cy="300038"/>
            </a:xfrm>
          </p:grpSpPr>
          <p:sp>
            <p:nvSpPr>
              <p:cNvPr id="388" name="Google Shape;388;p10"/>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89" name="Google Shape;389;p10"/>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390" name="Google Shape;390;p10"/>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391" name="Google Shape;391;p10"/>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92" name="Google Shape;392;p10"/>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393" name="Google Shape;393;p10"/>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10"/>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95" name="Google Shape;395;p10"/>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396" name="Google Shape;396;p10"/>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397" name="Google Shape;397;p10"/>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398" name="Google Shape;398;p10"/>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399" name="Google Shape;399;p10"/>
          <p:cNvGrpSpPr/>
          <p:nvPr/>
        </p:nvGrpSpPr>
        <p:grpSpPr>
          <a:xfrm>
            <a:off x="5507125" y="3768618"/>
            <a:ext cx="643467" cy="643467"/>
            <a:chOff x="5452533" y="3768618"/>
            <a:chExt cx="643467" cy="643467"/>
          </a:xfrm>
        </p:grpSpPr>
        <p:sp>
          <p:nvSpPr>
            <p:cNvPr id="400" name="Google Shape;400;p10"/>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01" name="Google Shape;401;p10"/>
            <p:cNvGrpSpPr/>
            <p:nvPr/>
          </p:nvGrpSpPr>
          <p:grpSpPr>
            <a:xfrm>
              <a:off x="5631260" y="3947345"/>
              <a:ext cx="286013" cy="286013"/>
              <a:chOff x="8447088" y="3255963"/>
              <a:chExt cx="346075" cy="346075"/>
            </a:xfrm>
          </p:grpSpPr>
          <p:sp>
            <p:nvSpPr>
              <p:cNvPr id="402" name="Google Shape;402;p10"/>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0"/>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0"/>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05" name="Google Shape;405;p10"/>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9</a:t>
            </a:fld>
            <a:endParaRPr/>
          </a:p>
        </p:txBody>
      </p:sp>
      <p:cxnSp>
        <p:nvCxnSpPr>
          <p:cNvPr id="67" name="Google Shape;373;p10"/>
          <p:cNvCxnSpPr/>
          <p:nvPr/>
        </p:nvCxnSpPr>
        <p:spPr>
          <a:xfrm>
            <a:off x="5559327" y="6219879"/>
            <a:ext cx="6139543" cy="0"/>
          </a:xfrm>
          <a:prstGeom prst="straightConnector1">
            <a:avLst/>
          </a:prstGeom>
          <a:noFill/>
          <a:ln w="9525" cap="flat" cmpd="sng">
            <a:solidFill>
              <a:schemeClr val="lt1"/>
            </a:solidFill>
            <a:prstDash val="lgDash"/>
            <a:miter lim="800000"/>
            <a:headEnd type="none" w="sm" len="sm"/>
            <a:tailEnd type="none" w="sm" len="sm"/>
          </a:ln>
        </p:spPr>
      </p:cxnSp>
      <p:grpSp>
        <p:nvGrpSpPr>
          <p:cNvPr id="68" name="Group 67"/>
          <p:cNvGrpSpPr/>
          <p:nvPr/>
        </p:nvGrpSpPr>
        <p:grpSpPr>
          <a:xfrm>
            <a:off x="5521282" y="5161704"/>
            <a:ext cx="6108839" cy="643467"/>
            <a:chOff x="5452533" y="822854"/>
            <a:chExt cx="6108839" cy="643467"/>
          </a:xfrm>
        </p:grpSpPr>
        <p:sp>
          <p:nvSpPr>
            <p:cNvPr id="69" name="Google Shape;371;p10"/>
            <p:cNvSpPr/>
            <p:nvPr/>
          </p:nvSpPr>
          <p:spPr>
            <a:xfrm>
              <a:off x="6348984" y="947457"/>
              <a:ext cx="5212388" cy="369332"/>
            </a:xfrm>
            <a:prstGeom prst="rect">
              <a:avLst/>
            </a:prstGeom>
            <a:noFill/>
            <a:ln>
              <a:noFill/>
            </a:ln>
          </p:spPr>
          <p:txBody>
            <a:bodyPr spcFirstLastPara="1" wrap="square" lIns="0" tIns="0" rIns="0" bIns="0" anchor="t" anchorCtr="0">
              <a:spAutoFit/>
            </a:bodyPr>
            <a:lstStyle/>
            <a:p>
              <a:pPr lvl="0"/>
              <a:r>
                <a:rPr lang="en-US" sz="2400" dirty="0">
                  <a:solidFill>
                    <a:schemeClr val="lt1"/>
                  </a:solidFill>
                  <a:latin typeface="Calibri" panose="020F0502020204030204" pitchFamily="34" charset="0"/>
                  <a:ea typeface="Quattrocento Sans"/>
                  <a:cs typeface="Calibri" panose="020F0502020204030204" pitchFamily="34" charset="0"/>
                  <a:sym typeface="Quattrocento Sans"/>
                </a:rPr>
                <a:t>Adding new column(s)</a:t>
              </a:r>
              <a:endParaRPr dirty="0">
                <a:latin typeface="Calibri" panose="020F0502020204030204" pitchFamily="34" charset="0"/>
                <a:cs typeface="Calibri" panose="020F0502020204030204" pitchFamily="34" charset="0"/>
              </a:endParaRPr>
            </a:p>
          </p:txBody>
        </p:sp>
        <p:sp>
          <p:nvSpPr>
            <p:cNvPr id="70" name="Google Shape;372;p10"/>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1" name="Google Shape;376;p10"/>
            <p:cNvGrpSpPr/>
            <p:nvPr/>
          </p:nvGrpSpPr>
          <p:grpSpPr>
            <a:xfrm>
              <a:off x="5631916" y="1001580"/>
              <a:ext cx="284701" cy="286014"/>
              <a:chOff x="7005638" y="3978275"/>
              <a:chExt cx="344488" cy="346076"/>
            </a:xfrm>
          </p:grpSpPr>
          <p:cxnSp>
            <p:nvCxnSpPr>
              <p:cNvPr id="72" name="Google Shape;377;p10"/>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73" name="Google Shape;378;p10"/>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74" name="Google Shape;379;p10"/>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75" name="Google Shape;380;p10"/>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76" name="Google Shape;381;p10"/>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7" name="Google Shape;382;p10"/>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78" name="Google Shape;383;p10"/>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384;p10"/>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0" name="Google Shape;369;p10"/>
          <p:cNvSpPr/>
          <p:nvPr/>
        </p:nvSpPr>
        <p:spPr>
          <a:xfrm>
            <a:off x="6417733" y="744943"/>
            <a:ext cx="5590032"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dirty="0">
                <a:solidFill>
                  <a:srgbClr val="F2F2F2"/>
                </a:solidFill>
                <a:latin typeface="Calibri" panose="020F0502020204030204" pitchFamily="34" charset="0"/>
                <a:cs typeface="Calibri" panose="020F0502020204030204" pitchFamily="34" charset="0"/>
                <a:sym typeface="Arial"/>
              </a:rPr>
              <a:t>Data understanding such like its information, description, uniqueness</a:t>
            </a:r>
            <a:endParaRPr sz="2400" dirty="0">
              <a:solidFill>
                <a:srgbClr val="F2F2F2"/>
              </a:solidFill>
              <a:latin typeface="Calibri" panose="020F0502020204030204" pitchFamily="34" charset="0"/>
              <a:ea typeface="Quattrocento Sans"/>
              <a:cs typeface="Calibri" panose="020F0502020204030204" pitchFamily="34" charset="0"/>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 calcmode="lin" valueType="num">
                                      <p:cBhvr additive="base">
                                        <p:cTn id="7" dur="500" fill="hold"/>
                                        <p:tgtEl>
                                          <p:spTgt spid="385"/>
                                        </p:tgtEl>
                                        <p:attrNameLst>
                                          <p:attrName>ppt_x</p:attrName>
                                        </p:attrNameLst>
                                      </p:cBhvr>
                                      <p:tavLst>
                                        <p:tav tm="0">
                                          <p:val>
                                            <p:strVal val="#ppt_x"/>
                                          </p:val>
                                        </p:tav>
                                        <p:tav tm="100000">
                                          <p:val>
                                            <p:strVal val="#ppt_x"/>
                                          </p:val>
                                        </p:tav>
                                      </p:tavLst>
                                    </p:anim>
                                    <p:anim calcmode="lin" valueType="num">
                                      <p:cBhvr additive="base">
                                        <p:cTn id="8" dur="500" fill="hold"/>
                                        <p:tgtEl>
                                          <p:spTgt spid="3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ppt_x"/>
                                          </p:val>
                                        </p:tav>
                                        <p:tav tm="100000">
                                          <p:val>
                                            <p:strVal val="#ppt_x"/>
                                          </p:val>
                                        </p:tav>
                                      </p:tavLst>
                                    </p:anim>
                                    <p:anim calcmode="lin" valueType="num">
                                      <p:cBhvr additive="base">
                                        <p:cTn id="12" dur="500" fill="hold"/>
                                        <p:tgtEl>
                                          <p:spTgt spid="8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3"/>
                                        </p:tgtEl>
                                        <p:attrNameLst>
                                          <p:attrName>style.visibility</p:attrName>
                                        </p:attrNameLst>
                                      </p:cBhvr>
                                      <p:to>
                                        <p:strVal val="visible"/>
                                      </p:to>
                                    </p:set>
                                    <p:anim calcmode="lin" valueType="num">
                                      <p:cBhvr additive="base">
                                        <p:cTn id="15" dur="500" fill="hold"/>
                                        <p:tgtEl>
                                          <p:spTgt spid="373"/>
                                        </p:tgtEl>
                                        <p:attrNameLst>
                                          <p:attrName>ppt_x</p:attrName>
                                        </p:attrNameLst>
                                      </p:cBhvr>
                                      <p:tavLst>
                                        <p:tav tm="0">
                                          <p:val>
                                            <p:strVal val="#ppt_x"/>
                                          </p:val>
                                        </p:tav>
                                        <p:tav tm="100000">
                                          <p:val>
                                            <p:strVal val="#ppt_x"/>
                                          </p:val>
                                        </p:tav>
                                      </p:tavLst>
                                    </p:anim>
                                    <p:anim calcmode="lin" valueType="num">
                                      <p:cBhvr additive="base">
                                        <p:cTn id="16" dur="500" fill="hold"/>
                                        <p:tgtEl>
                                          <p:spTgt spid="37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74"/>
                                        </p:tgtEl>
                                        <p:attrNameLst>
                                          <p:attrName>style.visibility</p:attrName>
                                        </p:attrNameLst>
                                      </p:cBhvr>
                                      <p:to>
                                        <p:strVal val="visible"/>
                                      </p:to>
                                    </p:set>
                                    <p:anim calcmode="lin" valueType="num">
                                      <p:cBhvr additive="base">
                                        <p:cTn id="23" dur="500" fill="hold"/>
                                        <p:tgtEl>
                                          <p:spTgt spid="374"/>
                                        </p:tgtEl>
                                        <p:attrNameLst>
                                          <p:attrName>ppt_x</p:attrName>
                                        </p:attrNameLst>
                                      </p:cBhvr>
                                      <p:tavLst>
                                        <p:tav tm="0">
                                          <p:val>
                                            <p:strVal val="#ppt_x"/>
                                          </p:val>
                                        </p:tav>
                                        <p:tav tm="100000">
                                          <p:val>
                                            <p:strVal val="#ppt_x"/>
                                          </p:val>
                                        </p:tav>
                                      </p:tavLst>
                                    </p:anim>
                                    <p:anim calcmode="lin" valueType="num">
                                      <p:cBhvr additive="base">
                                        <p:cTn id="24" dur="500" fill="hold"/>
                                        <p:tgtEl>
                                          <p:spTgt spid="37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9"/>
                                        </p:tgtEl>
                                        <p:attrNameLst>
                                          <p:attrName>style.visibility</p:attrName>
                                        </p:attrNameLst>
                                      </p:cBhvr>
                                      <p:to>
                                        <p:strVal val="visible"/>
                                      </p:to>
                                    </p:set>
                                    <p:anim calcmode="lin" valueType="num">
                                      <p:cBhvr additive="base">
                                        <p:cTn id="27" dur="500" fill="hold"/>
                                        <p:tgtEl>
                                          <p:spTgt spid="399"/>
                                        </p:tgtEl>
                                        <p:attrNameLst>
                                          <p:attrName>ppt_x</p:attrName>
                                        </p:attrNameLst>
                                      </p:cBhvr>
                                      <p:tavLst>
                                        <p:tav tm="0">
                                          <p:val>
                                            <p:strVal val="#ppt_x"/>
                                          </p:val>
                                        </p:tav>
                                        <p:tav tm="100000">
                                          <p:val>
                                            <p:strVal val="#ppt_x"/>
                                          </p:val>
                                        </p:tav>
                                      </p:tavLst>
                                    </p:anim>
                                    <p:anim calcmode="lin" valueType="num">
                                      <p:cBhvr additive="base">
                                        <p:cTn id="28" dur="500" fill="hold"/>
                                        <p:tgtEl>
                                          <p:spTgt spid="39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69"/>
                                        </p:tgtEl>
                                        <p:attrNameLst>
                                          <p:attrName>style.visibility</p:attrName>
                                        </p:attrNameLst>
                                      </p:cBhvr>
                                      <p:to>
                                        <p:strVal val="visible"/>
                                      </p:to>
                                    </p:set>
                                    <p:anim calcmode="lin" valueType="num">
                                      <p:cBhvr additive="base">
                                        <p:cTn id="31" dur="500" fill="hold"/>
                                        <p:tgtEl>
                                          <p:spTgt spid="369"/>
                                        </p:tgtEl>
                                        <p:attrNameLst>
                                          <p:attrName>ppt_x</p:attrName>
                                        </p:attrNameLst>
                                      </p:cBhvr>
                                      <p:tavLst>
                                        <p:tav tm="0">
                                          <p:val>
                                            <p:strVal val="#ppt_x"/>
                                          </p:val>
                                        </p:tav>
                                        <p:tav tm="100000">
                                          <p:val>
                                            <p:strVal val="#ppt_x"/>
                                          </p:val>
                                        </p:tav>
                                      </p:tavLst>
                                    </p:anim>
                                    <p:anim calcmode="lin" valueType="num">
                                      <p:cBhvr additive="base">
                                        <p:cTn id="32" dur="500" fill="hold"/>
                                        <p:tgtEl>
                                          <p:spTgt spid="369"/>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75"/>
                                        </p:tgtEl>
                                        <p:attrNameLst>
                                          <p:attrName>style.visibility</p:attrName>
                                        </p:attrNameLst>
                                      </p:cBhvr>
                                      <p:to>
                                        <p:strVal val="visible"/>
                                      </p:to>
                                    </p:set>
                                    <p:animEffect transition="in" filter="fade">
                                      <p:cBhvr>
                                        <p:cTn id="35" dur="1000"/>
                                        <p:tgtEl>
                                          <p:spTgt spid="375"/>
                                        </p:tgtEl>
                                      </p:cBhvr>
                                    </p:animEffect>
                                    <p:anim calcmode="lin" valueType="num">
                                      <p:cBhvr>
                                        <p:cTn id="36" dur="1000" fill="hold"/>
                                        <p:tgtEl>
                                          <p:spTgt spid="375"/>
                                        </p:tgtEl>
                                        <p:attrNameLst>
                                          <p:attrName>ppt_x</p:attrName>
                                        </p:attrNameLst>
                                      </p:cBhvr>
                                      <p:tavLst>
                                        <p:tav tm="0">
                                          <p:val>
                                            <p:strVal val="#ppt_x"/>
                                          </p:val>
                                        </p:tav>
                                        <p:tav tm="100000">
                                          <p:val>
                                            <p:strVal val="#ppt_x"/>
                                          </p:val>
                                        </p:tav>
                                      </p:tavLst>
                                    </p:anim>
                                    <p:anim calcmode="lin" valueType="num">
                                      <p:cBhvr>
                                        <p:cTn id="37" dur="1000" fill="hold"/>
                                        <p:tgtEl>
                                          <p:spTgt spid="375"/>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1000"/>
                                        <p:tgtEl>
                                          <p:spTgt spid="68"/>
                                        </p:tgtEl>
                                      </p:cBhvr>
                                    </p:animEffect>
                                    <p:anim calcmode="lin" valueType="num">
                                      <p:cBhvr>
                                        <p:cTn id="41" dur="1000" fill="hold"/>
                                        <p:tgtEl>
                                          <p:spTgt spid="68"/>
                                        </p:tgtEl>
                                        <p:attrNameLst>
                                          <p:attrName>ppt_x</p:attrName>
                                        </p:attrNameLst>
                                      </p:cBhvr>
                                      <p:tavLst>
                                        <p:tav tm="0">
                                          <p:val>
                                            <p:strVal val="#ppt_x"/>
                                          </p:val>
                                        </p:tav>
                                        <p:tav tm="100000">
                                          <p:val>
                                            <p:strVal val="#ppt_x"/>
                                          </p:val>
                                        </p:tav>
                                      </p:tavLst>
                                    </p:anim>
                                    <p:anim calcmode="lin" valueType="num">
                                      <p:cBhvr>
                                        <p:cTn id="42" dur="1000" fill="hold"/>
                                        <p:tgtEl>
                                          <p:spTgt spid="6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1000"/>
                                        <p:tgtEl>
                                          <p:spTgt spid="67"/>
                                        </p:tgtEl>
                                      </p:cBhvr>
                                    </p:animEffect>
                                    <p:anim calcmode="lin" valueType="num">
                                      <p:cBhvr>
                                        <p:cTn id="46" dur="1000" fill="hold"/>
                                        <p:tgtEl>
                                          <p:spTgt spid="67"/>
                                        </p:tgtEl>
                                        <p:attrNameLst>
                                          <p:attrName>ppt_x</p:attrName>
                                        </p:attrNameLst>
                                      </p:cBhvr>
                                      <p:tavLst>
                                        <p:tav tm="0">
                                          <p:val>
                                            <p:strVal val="#ppt_x"/>
                                          </p:val>
                                        </p:tav>
                                        <p:tav tm="100000">
                                          <p:val>
                                            <p:strVal val="#ppt_x"/>
                                          </p:val>
                                        </p:tav>
                                      </p:tavLst>
                                    </p:anim>
                                    <p:anim calcmode="lin" valueType="num">
                                      <p:cBhvr>
                                        <p:cTn id="47"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p:bldP spid="80" grpId="0"/>
    </p:bldLst>
  </p:timing>
</p:sld>
</file>

<file path=ppt/theme/theme1.xml><?xml version="1.0" encoding="utf-8"?>
<a:theme xmlns:a="http://schemas.openxmlformats.org/drawingml/2006/main"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1110</TotalTime>
  <Words>718</Words>
  <Application>Microsoft Macintosh PowerPoint</Application>
  <PresentationFormat>Widescreen</PresentationFormat>
  <Paragraphs>237</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Courier New</vt:lpstr>
      <vt:lpstr>Inter</vt:lpstr>
      <vt:lpstr>Georgia</vt:lpstr>
      <vt:lpstr>Arial Rounded MT Bold</vt:lpstr>
      <vt:lpstr>Calibri</vt:lpstr>
      <vt:lpstr>Arial</vt:lpstr>
      <vt:lpstr>Quattrocento Sans</vt:lpstr>
      <vt:lpstr>Office Theme</vt:lpstr>
      <vt:lpstr>PowerPoint Presentation</vt:lpstr>
      <vt:lpstr>PowerPoint Presentation</vt:lpstr>
      <vt:lpstr>PowerPoint Presentation</vt:lpstr>
      <vt:lpstr>PowerPoint Presentation</vt:lpstr>
      <vt:lpstr>Data source</vt:lpstr>
      <vt:lpstr>Dataset description</vt:lpstr>
      <vt:lpstr>PowerPoint Presentation</vt:lpstr>
      <vt:lpstr>PowerPoint Presentation</vt:lpstr>
      <vt:lpstr>Analyzing and Exploring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Failure Prediction</dc:title>
  <dc:creator>it 24slides3;SAI CHARAN;Narendra</dc:creator>
  <cp:lastModifiedBy>Narender Reddy Konuganti</cp:lastModifiedBy>
  <cp:revision>156</cp:revision>
  <dcterms:created xsi:type="dcterms:W3CDTF">2020-09-22T04:48:20Z</dcterms:created>
  <dcterms:modified xsi:type="dcterms:W3CDTF">2022-04-25T18:20:35Z</dcterms:modified>
</cp:coreProperties>
</file>